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0" r:id="rId4"/>
    <p:sldId id="276" r:id="rId5"/>
    <p:sldId id="308" r:id="rId6"/>
    <p:sldId id="307" r:id="rId7"/>
    <p:sldId id="278" r:id="rId8"/>
    <p:sldId id="258" r:id="rId9"/>
    <p:sldId id="292" r:id="rId10"/>
    <p:sldId id="297" r:id="rId11"/>
    <p:sldId id="304" r:id="rId12"/>
    <p:sldId id="265" r:id="rId13"/>
    <p:sldId id="282" r:id="rId14"/>
    <p:sldId id="266" r:id="rId15"/>
    <p:sldId id="291" r:id="rId16"/>
    <p:sldId id="283" r:id="rId17"/>
    <p:sldId id="267" r:id="rId18"/>
    <p:sldId id="284" r:id="rId19"/>
    <p:sldId id="261" r:id="rId20"/>
    <p:sldId id="285" r:id="rId21"/>
    <p:sldId id="268" r:id="rId22"/>
    <p:sldId id="298" r:id="rId23"/>
    <p:sldId id="300" r:id="rId24"/>
    <p:sldId id="299" r:id="rId25"/>
    <p:sldId id="269" r:id="rId26"/>
    <p:sldId id="286" r:id="rId27"/>
    <p:sldId id="303" r:id="rId28"/>
    <p:sldId id="270" r:id="rId29"/>
    <p:sldId id="271" r:id="rId30"/>
    <p:sldId id="305" r:id="rId31"/>
    <p:sldId id="287" r:id="rId32"/>
    <p:sldId id="293" r:id="rId33"/>
    <p:sldId id="301" r:id="rId34"/>
    <p:sldId id="272" r:id="rId35"/>
    <p:sldId id="273" r:id="rId36"/>
    <p:sldId id="302" r:id="rId37"/>
    <p:sldId id="294" r:id="rId38"/>
    <p:sldId id="296" r:id="rId39"/>
    <p:sldId id="288" r:id="rId40"/>
    <p:sldId id="274" r:id="rId41"/>
    <p:sldId id="289" r:id="rId42"/>
    <p:sldId id="275" r:id="rId43"/>
    <p:sldId id="277" r:id="rId44"/>
    <p:sldId id="264" r:id="rId4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BC4"/>
    <a:srgbClr val="128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77FA5-FD7B-48DC-9C32-8DCB8512120E}" v="82" dt="2023-06-09T06:18:07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68" d="100"/>
          <a:sy n="68" d="100"/>
        </p:scale>
        <p:origin x="90" y="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 D" userId="080d9ed0a65db16c" providerId="LiveId" clId="{4DB77FA5-FD7B-48DC-9C32-8DCB8512120E}"/>
    <pc:docChg chg="undo custSel addSld modSld sldOrd">
      <pc:chgData name="D D" userId="080d9ed0a65db16c" providerId="LiveId" clId="{4DB77FA5-FD7B-48DC-9C32-8DCB8512120E}" dt="2023-06-09T06:18:08.455" v="1123" actId="5793"/>
      <pc:docMkLst>
        <pc:docMk/>
      </pc:docMkLst>
      <pc:sldChg chg="addSp delSp modSp mod delAnim modAnim">
        <pc:chgData name="D D" userId="080d9ed0a65db16c" providerId="LiveId" clId="{4DB77FA5-FD7B-48DC-9C32-8DCB8512120E}" dt="2023-06-09T06:07:32.963" v="34" actId="1076"/>
        <pc:sldMkLst>
          <pc:docMk/>
          <pc:sldMk cId="1653892137" sldId="274"/>
        </pc:sldMkLst>
        <pc:picChg chg="del">
          <ac:chgData name="D D" userId="080d9ed0a65db16c" providerId="LiveId" clId="{4DB77FA5-FD7B-48DC-9C32-8DCB8512120E}" dt="2023-06-09T06:06:53.080" v="28" actId="21"/>
          <ac:picMkLst>
            <pc:docMk/>
            <pc:sldMk cId="1653892137" sldId="274"/>
            <ac:picMk id="2" creationId="{CA456B37-19F8-B3CB-7CBF-D62FDA77DFAB}"/>
          </ac:picMkLst>
        </pc:picChg>
        <pc:picChg chg="add mod">
          <ac:chgData name="D D" userId="080d9ed0a65db16c" providerId="LiveId" clId="{4DB77FA5-FD7B-48DC-9C32-8DCB8512120E}" dt="2023-06-09T06:07:32.963" v="34" actId="1076"/>
          <ac:picMkLst>
            <pc:docMk/>
            <pc:sldMk cId="1653892137" sldId="274"/>
            <ac:picMk id="3" creationId="{3D944152-5B86-15E0-FB41-62D5DA305C10}"/>
          </ac:picMkLst>
        </pc:picChg>
      </pc:sldChg>
      <pc:sldChg chg="ord">
        <pc:chgData name="D D" userId="080d9ed0a65db16c" providerId="LiveId" clId="{4DB77FA5-FD7B-48DC-9C32-8DCB8512120E}" dt="2023-06-09T06:05:08.013" v="1"/>
        <pc:sldMkLst>
          <pc:docMk/>
          <pc:sldMk cId="2603950941" sldId="290"/>
        </pc:sldMkLst>
      </pc:sldChg>
      <pc:sldChg chg="modSp mod">
        <pc:chgData name="D D" userId="080d9ed0a65db16c" providerId="LiveId" clId="{4DB77FA5-FD7B-48DC-9C32-8DCB8512120E}" dt="2023-06-09T06:06:08.932" v="27" actId="207"/>
        <pc:sldMkLst>
          <pc:docMk/>
          <pc:sldMk cId="3519704344" sldId="299"/>
        </pc:sldMkLst>
        <pc:graphicFrameChg chg="modGraphic">
          <ac:chgData name="D D" userId="080d9ed0a65db16c" providerId="LiveId" clId="{4DB77FA5-FD7B-48DC-9C32-8DCB8512120E}" dt="2023-06-09T06:06:08.932" v="27" actId="207"/>
          <ac:graphicFrameMkLst>
            <pc:docMk/>
            <pc:sldMk cId="3519704344" sldId="299"/>
            <ac:graphicFrameMk id="3" creationId="{00000000-0000-0000-0000-000000000000}"/>
          </ac:graphicFrameMkLst>
        </pc:graphicFrameChg>
      </pc:sldChg>
      <pc:sldChg chg="addSp delSp modSp mod">
        <pc:chgData name="D D" userId="080d9ed0a65db16c" providerId="LiveId" clId="{4DB77FA5-FD7B-48DC-9C32-8DCB8512120E}" dt="2023-06-09T06:18:08.455" v="1123" actId="5793"/>
        <pc:sldMkLst>
          <pc:docMk/>
          <pc:sldMk cId="711373446" sldId="307"/>
        </pc:sldMkLst>
        <pc:spChg chg="add del mod">
          <ac:chgData name="D D" userId="080d9ed0a65db16c" providerId="LiveId" clId="{4DB77FA5-FD7B-48DC-9C32-8DCB8512120E}" dt="2023-06-09T06:10:31.064" v="82"/>
          <ac:spMkLst>
            <pc:docMk/>
            <pc:sldMk cId="711373446" sldId="307"/>
            <ac:spMk id="2" creationId="{908703DF-82BD-6B43-2271-1E5E1B359E1C}"/>
          </ac:spMkLst>
        </pc:spChg>
        <pc:spChg chg="add del mod">
          <ac:chgData name="D D" userId="080d9ed0a65db16c" providerId="LiveId" clId="{4DB77FA5-FD7B-48DC-9C32-8DCB8512120E}" dt="2023-06-09T06:12:07.299" v="325"/>
          <ac:spMkLst>
            <pc:docMk/>
            <pc:sldMk cId="711373446" sldId="307"/>
            <ac:spMk id="3" creationId="{02F3C9B4-B592-0A86-512A-66533F951814}"/>
          </ac:spMkLst>
        </pc:spChg>
        <pc:spChg chg="mod">
          <ac:chgData name="D D" userId="080d9ed0a65db16c" providerId="LiveId" clId="{4DB77FA5-FD7B-48DC-9C32-8DCB8512120E}" dt="2023-06-09T06:14:33.254" v="725" actId="14100"/>
          <ac:spMkLst>
            <pc:docMk/>
            <pc:sldMk cId="711373446" sldId="307"/>
            <ac:spMk id="4" creationId="{45A72E47-63A4-D85E-FD2A-6E8D37B8B27A}"/>
          </ac:spMkLst>
        </pc:spChg>
        <pc:spChg chg="del mod">
          <ac:chgData name="D D" userId="080d9ed0a65db16c" providerId="LiveId" clId="{4DB77FA5-FD7B-48DC-9C32-8DCB8512120E}" dt="2023-06-09T06:14:33.785" v="729"/>
          <ac:spMkLst>
            <pc:docMk/>
            <pc:sldMk cId="711373446" sldId="307"/>
            <ac:spMk id="5" creationId="{CE47674B-D0AF-FBEF-9253-ACFCBABCF408}"/>
          </ac:spMkLst>
        </pc:spChg>
        <pc:spChg chg="mod">
          <ac:chgData name="D D" userId="080d9ed0a65db16c" providerId="LiveId" clId="{4DB77FA5-FD7B-48DC-9C32-8DCB8512120E}" dt="2023-06-09T06:14:28.696" v="724" actId="14100"/>
          <ac:spMkLst>
            <pc:docMk/>
            <pc:sldMk cId="711373446" sldId="307"/>
            <ac:spMk id="6" creationId="{DBCC211F-F967-CBFC-6ED6-E99E626C739B}"/>
          </ac:spMkLst>
        </pc:spChg>
        <pc:spChg chg="mod">
          <ac:chgData name="D D" userId="080d9ed0a65db16c" providerId="LiveId" clId="{4DB77FA5-FD7B-48DC-9C32-8DCB8512120E}" dt="2023-06-09T06:12:12.221" v="328" actId="20577"/>
          <ac:spMkLst>
            <pc:docMk/>
            <pc:sldMk cId="711373446" sldId="307"/>
            <ac:spMk id="7" creationId="{D8E2DD2F-1A94-1F29-4A3E-39A1A62C22B4}"/>
          </ac:spMkLst>
        </pc:spChg>
        <pc:spChg chg="mod">
          <ac:chgData name="D D" userId="080d9ed0a65db16c" providerId="LiveId" clId="{4DB77FA5-FD7B-48DC-9C32-8DCB8512120E}" dt="2023-06-09T06:18:08.455" v="1123" actId="5793"/>
          <ac:spMkLst>
            <pc:docMk/>
            <pc:sldMk cId="711373446" sldId="307"/>
            <ac:spMk id="9" creationId="{F86054C7-7F47-A0C2-0642-4A2E320506C5}"/>
          </ac:spMkLst>
        </pc:spChg>
        <pc:spChg chg="mod">
          <ac:chgData name="D D" userId="080d9ed0a65db16c" providerId="LiveId" clId="{4DB77FA5-FD7B-48DC-9C32-8DCB8512120E}" dt="2023-06-09T06:13:46.381" v="532"/>
          <ac:spMkLst>
            <pc:docMk/>
            <pc:sldMk cId="711373446" sldId="307"/>
            <ac:spMk id="11" creationId="{2215E35C-0A3F-9A6E-18EC-F831DDDF13A8}"/>
          </ac:spMkLst>
        </pc:spChg>
        <pc:spChg chg="del mod">
          <ac:chgData name="D D" userId="080d9ed0a65db16c" providerId="LiveId" clId="{4DB77FA5-FD7B-48DC-9C32-8DCB8512120E}" dt="2023-06-09T06:14:33.784" v="727"/>
          <ac:spMkLst>
            <pc:docMk/>
            <pc:sldMk cId="711373446" sldId="307"/>
            <ac:spMk id="12" creationId="{9AE296E1-6BDA-C997-D937-ED60440DBCE0}"/>
          </ac:spMkLst>
        </pc:spChg>
        <pc:grpChg chg="del">
          <ac:chgData name="D D" userId="080d9ed0a65db16c" providerId="LiveId" clId="{4DB77FA5-FD7B-48DC-9C32-8DCB8512120E}" dt="2023-06-09T06:10:19.871" v="55" actId="21"/>
          <ac:grpSpMkLst>
            <pc:docMk/>
            <pc:sldMk cId="711373446" sldId="307"/>
            <ac:grpSpMk id="29" creationId="{240EDE59-06E9-44B0-859B-9CB4E20AB785}"/>
          </ac:grpSpMkLst>
        </pc:grpChg>
        <pc:picChg chg="add del topLvl">
          <ac:chgData name="D D" userId="080d9ed0a65db16c" providerId="LiveId" clId="{4DB77FA5-FD7B-48DC-9C32-8DCB8512120E}" dt="2023-06-09T06:10:21.369" v="56" actId="21"/>
          <ac:picMkLst>
            <pc:docMk/>
            <pc:sldMk cId="711373446" sldId="307"/>
            <ac:picMk id="30" creationId="{8EF8E337-E36D-4FA9-869F-3878163F44AC}"/>
          </ac:picMkLst>
        </pc:picChg>
      </pc:sldChg>
      <pc:sldChg chg="modSp add mod ord">
        <pc:chgData name="D D" userId="080d9ed0a65db16c" providerId="LiveId" clId="{4DB77FA5-FD7B-48DC-9C32-8DCB8512120E}" dt="2023-06-09T06:05:29.013" v="26"/>
        <pc:sldMkLst>
          <pc:docMk/>
          <pc:sldMk cId="1023710857" sldId="308"/>
        </pc:sldMkLst>
        <pc:spChg chg="mod">
          <ac:chgData name="D D" userId="080d9ed0a65db16c" providerId="LiveId" clId="{4DB77FA5-FD7B-48DC-9C32-8DCB8512120E}" dt="2023-06-09T06:05:26.460" v="24"/>
          <ac:spMkLst>
            <pc:docMk/>
            <pc:sldMk cId="1023710857" sldId="308"/>
            <ac:spMk id="12" creationId="{9E3AA89D-0455-4BE9-989E-2A537021014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1:25:30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 24575,'-5'6'0,"1"0"0,-1 1 0,1 0 0,0 0 0,0 0 0,1 0 0,0 0 0,1 1 0,-1-1 0,-1 14 0,-9 23 0,-14 20 0,14-36 0,1 2 0,1-1 0,1 2 0,-9 57 0,17-71 0,0 0 0,-1 0 0,-1 0 0,-1-1 0,0 1 0,-1-1 0,-12 23 0,-16 42-1365,21-40-5461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1:26:23.5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1:26:26.9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8 24575,'0'-8'0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1:26:27.3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2894E-66DB-41A4-8662-5909B72B09E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7D933-B448-4D37-BF27-4CFD693A13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61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7D933-B448-4D37-BF27-4CFD693A13D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15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7D933-B448-4D37-BF27-4CFD693A13D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89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7D933-B448-4D37-BF27-4CFD693A13D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9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7D933-B448-4D37-BF27-4CFD693A13D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5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4.xml"/><Relationship Id="rId18" Type="http://schemas.openxmlformats.org/officeDocument/2006/relationships/image" Target="../media/image22.png"/><Relationship Id="rId3" Type="http://schemas.openxmlformats.org/officeDocument/2006/relationships/image" Target="../media/image9.png"/><Relationship Id="rId21" Type="http://schemas.openxmlformats.org/officeDocument/2006/relationships/image" Target="../media/image25.jpeg"/><Relationship Id="rId7" Type="http://schemas.openxmlformats.org/officeDocument/2006/relationships/customXml" Target="../ink/ink1.xml"/><Relationship Id="rId12" Type="http://schemas.openxmlformats.org/officeDocument/2006/relationships/image" Target="../media/image150.png"/><Relationship Id="rId17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customXml" Target="../ink/ink3.xml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8.png"/><Relationship Id="rId19" Type="http://schemas.openxmlformats.org/officeDocument/2006/relationships/image" Target="../media/image23.jpeg"/><Relationship Id="rId4" Type="http://schemas.openxmlformats.org/officeDocument/2006/relationships/image" Target="../media/image10.png"/><Relationship Id="rId9" Type="http://schemas.openxmlformats.org/officeDocument/2006/relationships/customXml" Target="../ink/ink2.xml"/><Relationship Id="rId1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990600" y="1938319"/>
            <a:ext cx="109065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전자응용설계 </a:t>
            </a:r>
            <a:r>
              <a:rPr lang="en-US" altLang="ko-KR" sz="44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06</a:t>
            </a:r>
            <a:r>
              <a:rPr lang="ko-KR" altLang="en-US" sz="44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분반</a:t>
            </a:r>
            <a:r>
              <a:rPr lang="en-US" altLang="ko-KR" sz="44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  <a:r>
              <a:rPr lang="en-US" altLang="ko-KR" sz="88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3</a:t>
            </a:r>
            <a:r>
              <a:rPr lang="ko-KR" altLang="en-US" sz="54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조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7095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전자공학과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1723001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김우성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7095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전자공학과 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1723417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박효진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CEA6A-D08D-494F-95F7-1175FF32BA9E}"/>
              </a:ext>
            </a:extLst>
          </p:cNvPr>
          <p:cNvSpPr txBox="1"/>
          <p:nvPr/>
        </p:nvSpPr>
        <p:spPr>
          <a:xfrm>
            <a:off x="1140595" y="3494823"/>
            <a:ext cx="1158480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6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Digital voltmeter </a:t>
            </a:r>
          </a:p>
          <a:p>
            <a:r>
              <a:rPr lang="en-US" altLang="ko-KR" sz="76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Using ATmega128 ADC </a:t>
            </a:r>
            <a:endParaRPr lang="ko-KR" altLang="en-US" sz="76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685800" y="2375936"/>
            <a:ext cx="8175168" cy="7491964"/>
            <a:chOff x="9305555" y="3374043"/>
            <a:chExt cx="8175168" cy="5960784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62" name="그룹 1012">
            <a:extLst>
              <a:ext uri="{FF2B5EF4-FFF2-40B4-BE49-F238E27FC236}">
                <a16:creationId xmlns:a16="http://schemas.microsoft.com/office/drawing/2014/main" id="{ABD14A03-95C5-488A-9D90-E565CAF6B048}"/>
              </a:ext>
            </a:extLst>
          </p:cNvPr>
          <p:cNvGrpSpPr/>
          <p:nvPr/>
        </p:nvGrpSpPr>
        <p:grpSpPr>
          <a:xfrm>
            <a:off x="1157749" y="3203948"/>
            <a:ext cx="7373272" cy="78441"/>
            <a:chOff x="9706503" y="4811234"/>
            <a:chExt cx="7373272" cy="78441"/>
          </a:xfrm>
        </p:grpSpPr>
        <p:pic>
          <p:nvPicPr>
            <p:cNvPr id="63" name="Object 35">
              <a:extLst>
                <a:ext uri="{FF2B5EF4-FFF2-40B4-BE49-F238E27FC236}">
                  <a16:creationId xmlns:a16="http://schemas.microsoft.com/office/drawing/2014/main" id="{66A0AB83-4C62-407A-967E-776CB4CA3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6503" y="4811234"/>
              <a:ext cx="7373272" cy="78441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720000"/>
            <a:ext cx="5645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.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설계 전체 구조 및 가이드</a:t>
            </a:r>
          </a:p>
        </p:txBody>
      </p:sp>
      <p:grpSp>
        <p:nvGrpSpPr>
          <p:cNvPr id="36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1168635" y="2802901"/>
            <a:ext cx="285410" cy="257821"/>
            <a:chOff x="1467190" y="4047479"/>
            <a:chExt cx="465405" cy="465405"/>
          </a:xfrm>
        </p:grpSpPr>
        <p:pic>
          <p:nvPicPr>
            <p:cNvPr id="37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771895" y="2689170"/>
            <a:ext cx="59151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순서도</a:t>
            </a:r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(MODE 2)</a:t>
            </a:r>
            <a:endParaRPr lang="ko-KR" altLang="en-US" sz="3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60F94EE-2C40-8A9E-26E7-9DF82B9E16E2}"/>
              </a:ext>
            </a:extLst>
          </p:cNvPr>
          <p:cNvGrpSpPr/>
          <p:nvPr/>
        </p:nvGrpSpPr>
        <p:grpSpPr>
          <a:xfrm>
            <a:off x="8605911" y="2375936"/>
            <a:ext cx="8991600" cy="7491964"/>
            <a:chOff x="9329004" y="3395029"/>
            <a:chExt cx="8175168" cy="596078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1A8202E-77EB-01A3-E015-0FAC6050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9004" y="3395029"/>
              <a:ext cx="8175168" cy="596078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DE295F2-F881-FCEE-79BC-74C613CAA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6681"/>
            <a:ext cx="17445111" cy="102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685800" y="2375936"/>
            <a:ext cx="8175168" cy="7491964"/>
            <a:chOff x="9305555" y="3374043"/>
            <a:chExt cx="8175168" cy="5960784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62" name="그룹 1012">
            <a:extLst>
              <a:ext uri="{FF2B5EF4-FFF2-40B4-BE49-F238E27FC236}">
                <a16:creationId xmlns:a16="http://schemas.microsoft.com/office/drawing/2014/main" id="{ABD14A03-95C5-488A-9D90-E565CAF6B048}"/>
              </a:ext>
            </a:extLst>
          </p:cNvPr>
          <p:cNvGrpSpPr/>
          <p:nvPr/>
        </p:nvGrpSpPr>
        <p:grpSpPr>
          <a:xfrm>
            <a:off x="1157749" y="3203948"/>
            <a:ext cx="7373272" cy="78441"/>
            <a:chOff x="9706503" y="4811234"/>
            <a:chExt cx="7373272" cy="78441"/>
          </a:xfrm>
        </p:grpSpPr>
        <p:pic>
          <p:nvPicPr>
            <p:cNvPr id="63" name="Object 35">
              <a:extLst>
                <a:ext uri="{FF2B5EF4-FFF2-40B4-BE49-F238E27FC236}">
                  <a16:creationId xmlns:a16="http://schemas.microsoft.com/office/drawing/2014/main" id="{66A0AB83-4C62-407A-967E-776CB4CA3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6503" y="4811234"/>
              <a:ext cx="7373272" cy="78441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720000"/>
            <a:ext cx="5645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.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설계 전체 구조 및 가이드</a:t>
            </a:r>
          </a:p>
        </p:txBody>
      </p:sp>
      <p:grpSp>
        <p:nvGrpSpPr>
          <p:cNvPr id="36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1168635" y="2802901"/>
            <a:ext cx="285410" cy="257821"/>
            <a:chOff x="1467190" y="4047479"/>
            <a:chExt cx="465405" cy="465405"/>
          </a:xfrm>
        </p:grpSpPr>
        <p:pic>
          <p:nvPicPr>
            <p:cNvPr id="37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771895" y="2689170"/>
            <a:ext cx="59151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순서도</a:t>
            </a:r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(MODE 3)</a:t>
            </a:r>
            <a:endParaRPr lang="ko-KR" altLang="en-US" sz="3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60F94EE-2C40-8A9E-26E7-9DF82B9E16E2}"/>
              </a:ext>
            </a:extLst>
          </p:cNvPr>
          <p:cNvGrpSpPr/>
          <p:nvPr/>
        </p:nvGrpSpPr>
        <p:grpSpPr>
          <a:xfrm>
            <a:off x="8605911" y="2375936"/>
            <a:ext cx="8991600" cy="7491964"/>
            <a:chOff x="9329004" y="3395029"/>
            <a:chExt cx="8175168" cy="596078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1A8202E-77EB-01A3-E015-0FAC6050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9004" y="3395029"/>
              <a:ext cx="8175168" cy="596078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C89ECF2-6A7E-4D27-B122-1502718BA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113" y="0"/>
            <a:ext cx="16230600" cy="1015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6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720000"/>
            <a:ext cx="5645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.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설계 전체 구조 및 가이드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8175168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6" y="2633211"/>
            <a:ext cx="589052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ATmega128 </a:t>
            </a:r>
            <a:r>
              <a:rPr lang="ko-KR" altLang="en-US" sz="32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 추가된 부품</a:t>
            </a:r>
          </a:p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9305555" y="2375936"/>
            <a:ext cx="8175168" cy="7491964"/>
            <a:chOff x="9305555" y="3374043"/>
            <a:chExt cx="8175168" cy="596078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55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9580364" y="3243168"/>
            <a:ext cx="7373272" cy="78441"/>
            <a:chOff x="1205939" y="4811234"/>
            <a:chExt cx="7373272" cy="78441"/>
          </a:xfrm>
        </p:grpSpPr>
        <p:pic>
          <p:nvPicPr>
            <p:cNvPr id="57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58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9655946" y="2820520"/>
            <a:ext cx="285410" cy="257821"/>
            <a:chOff x="1467190" y="4047479"/>
            <a:chExt cx="465405" cy="465405"/>
          </a:xfrm>
        </p:grpSpPr>
        <p:pic>
          <p:nvPicPr>
            <p:cNvPr id="60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64" name="사각형: 둥근 모서리 71">
            <a:extLst>
              <a:ext uri="{FF2B5EF4-FFF2-40B4-BE49-F238E27FC236}">
                <a16:creationId xmlns:a16="http://schemas.microsoft.com/office/drawing/2014/main" id="{87E0879E-5AD1-42A3-8177-869341F49FC0}"/>
              </a:ext>
            </a:extLst>
          </p:cNvPr>
          <p:cNvSpPr/>
          <p:nvPr/>
        </p:nvSpPr>
        <p:spPr>
          <a:xfrm>
            <a:off x="10597562" y="5617663"/>
            <a:ext cx="1924157" cy="642058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LED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213247" y="2672431"/>
            <a:ext cx="62459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ATmega128 </a:t>
            </a:r>
            <a:r>
              <a:rPr lang="ko-KR" altLang="en-US" sz="32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내부 부품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F4051-17A4-0CB2-03BC-EE3CC57B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71" y="3421806"/>
            <a:ext cx="2384269" cy="23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C942D5D-CAE6-E023-4B59-134AEC3A063E}"/>
                  </a:ext>
                </a:extLst>
              </p14:cNvPr>
              <p14:cNvContentPartPr/>
              <p14:nvPr/>
            </p14:nvContentPartPr>
            <p14:xfrm>
              <a:off x="4557861" y="6382285"/>
              <a:ext cx="86040" cy="2462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C942D5D-CAE6-E023-4B59-134AEC3A06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8861" y="6373272"/>
                <a:ext cx="103680" cy="263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1577A00-B8D9-DA9D-AA94-E3A935DE31B5}"/>
                  </a:ext>
                </a:extLst>
              </p14:cNvPr>
              <p14:cNvContentPartPr/>
              <p14:nvPr/>
            </p14:nvContentPartPr>
            <p14:xfrm>
              <a:off x="6424426" y="7180857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1577A00-B8D9-DA9D-AA94-E3A935DE31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8426" y="7144857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FF541B08-B15C-2D0B-317B-AA5963AC50FB}"/>
              </a:ext>
            </a:extLst>
          </p:cNvPr>
          <p:cNvGrpSpPr/>
          <p:nvPr/>
        </p:nvGrpSpPr>
        <p:grpSpPr>
          <a:xfrm>
            <a:off x="2150901" y="-950704"/>
            <a:ext cx="360" cy="71789"/>
            <a:chOff x="2150901" y="-950704"/>
            <a:chExt cx="360" cy="7178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BFBE18F-3C16-26BE-1BDB-8DD4E1F656D3}"/>
                    </a:ext>
                  </a:extLst>
                </p14:cNvPr>
                <p14:cNvContentPartPr/>
                <p14:nvPr/>
              </p14:nvContentPartPr>
              <p14:xfrm>
                <a:off x="2150901" y="-882155"/>
                <a:ext cx="360" cy="3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BFBE18F-3C16-26BE-1BDB-8DD4E1F656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5261" y="-918155"/>
                  <a:ext cx="72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4593A8E-8656-7514-E50F-015F2B665004}"/>
                    </a:ext>
                  </a:extLst>
                </p14:cNvPr>
                <p14:cNvContentPartPr/>
                <p14:nvPr/>
              </p14:nvContentPartPr>
              <p14:xfrm>
                <a:off x="2150901" y="-950704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4593A8E-8656-7514-E50F-015F2B6650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15261" y="-98634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756C468-9D99-9A8E-6854-4CDBB4804E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18771" y="6810643"/>
            <a:ext cx="3109878" cy="1799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F510CF-50DC-F10B-9BC2-6CA5BF47D6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5359525" y="3302771"/>
            <a:ext cx="1409765" cy="29661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934E2A-6701-7B0A-BE05-807D3C3C89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4608" y="7221348"/>
            <a:ext cx="3484634" cy="63083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2EF2DF-AE3D-5CB8-FEE7-2A3CB27DB1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77380" y="6810643"/>
            <a:ext cx="1364522" cy="11004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949CAB-5B96-F4C0-FA28-5E4C521B9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148" y="6588662"/>
            <a:ext cx="1643253" cy="164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8F96168-295F-4E20-E1AF-E67E9487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8415" y="3349676"/>
            <a:ext cx="2720785" cy="211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EA2A0AC-E7ED-71A8-8394-D9F5101FE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562" y="3593065"/>
            <a:ext cx="1924158" cy="192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71">
            <a:extLst>
              <a:ext uri="{FF2B5EF4-FFF2-40B4-BE49-F238E27FC236}">
                <a16:creationId xmlns:a16="http://schemas.microsoft.com/office/drawing/2014/main" id="{7565A689-909B-1A68-AB2B-1BC1ABC9D9FA}"/>
              </a:ext>
            </a:extLst>
          </p:cNvPr>
          <p:cNvSpPr/>
          <p:nvPr/>
        </p:nvSpPr>
        <p:spPr>
          <a:xfrm>
            <a:off x="1696687" y="5612057"/>
            <a:ext cx="1924157" cy="642058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4digit</a:t>
            </a: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7segment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71">
            <a:extLst>
              <a:ext uri="{FF2B5EF4-FFF2-40B4-BE49-F238E27FC236}">
                <a16:creationId xmlns:a16="http://schemas.microsoft.com/office/drawing/2014/main" id="{4ABD9994-43FA-70D2-875D-F2A3510DAFF0}"/>
              </a:ext>
            </a:extLst>
          </p:cNvPr>
          <p:cNvSpPr/>
          <p:nvPr/>
        </p:nvSpPr>
        <p:spPr>
          <a:xfrm>
            <a:off x="5097420" y="5616849"/>
            <a:ext cx="1924157" cy="642058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점프선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71">
            <a:extLst>
              <a:ext uri="{FF2B5EF4-FFF2-40B4-BE49-F238E27FC236}">
                <a16:creationId xmlns:a16="http://schemas.microsoft.com/office/drawing/2014/main" id="{B7CCDA15-84AD-6D76-6253-12304A711F48}"/>
              </a:ext>
            </a:extLst>
          </p:cNvPr>
          <p:cNvSpPr/>
          <p:nvPr/>
        </p:nvSpPr>
        <p:spPr>
          <a:xfrm>
            <a:off x="1696687" y="8733181"/>
            <a:ext cx="1924157" cy="642058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저항</a:t>
            </a:r>
          </a:p>
        </p:txBody>
      </p:sp>
      <p:sp>
        <p:nvSpPr>
          <p:cNvPr id="11" name="사각형: 둥근 모서리 71">
            <a:extLst>
              <a:ext uri="{FF2B5EF4-FFF2-40B4-BE49-F238E27FC236}">
                <a16:creationId xmlns:a16="http://schemas.microsoft.com/office/drawing/2014/main" id="{9BFC8D7E-B469-79FC-E551-553C56D94E7F}"/>
              </a:ext>
            </a:extLst>
          </p:cNvPr>
          <p:cNvSpPr/>
          <p:nvPr/>
        </p:nvSpPr>
        <p:spPr>
          <a:xfrm>
            <a:off x="5097419" y="8747841"/>
            <a:ext cx="1924157" cy="642058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빵판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71">
            <a:extLst>
              <a:ext uri="{FF2B5EF4-FFF2-40B4-BE49-F238E27FC236}">
                <a16:creationId xmlns:a16="http://schemas.microsoft.com/office/drawing/2014/main" id="{80004410-8FA2-415C-8997-0EBFBE7ABE35}"/>
              </a:ext>
            </a:extLst>
          </p:cNvPr>
          <p:cNvSpPr/>
          <p:nvPr/>
        </p:nvSpPr>
        <p:spPr>
          <a:xfrm>
            <a:off x="13998695" y="5612057"/>
            <a:ext cx="1924157" cy="642058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LCD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71">
            <a:extLst>
              <a:ext uri="{FF2B5EF4-FFF2-40B4-BE49-F238E27FC236}">
                <a16:creationId xmlns:a16="http://schemas.microsoft.com/office/drawing/2014/main" id="{D59B5E72-4AC1-A74B-D43F-8B0C0906168A}"/>
              </a:ext>
            </a:extLst>
          </p:cNvPr>
          <p:cNvSpPr/>
          <p:nvPr/>
        </p:nvSpPr>
        <p:spPr>
          <a:xfrm>
            <a:off x="10602950" y="8399863"/>
            <a:ext cx="1924157" cy="642058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S/W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71">
            <a:extLst>
              <a:ext uri="{FF2B5EF4-FFF2-40B4-BE49-F238E27FC236}">
                <a16:creationId xmlns:a16="http://schemas.microsoft.com/office/drawing/2014/main" id="{5FEB45C9-2F5F-5A08-A90A-E62E9D716819}"/>
              </a:ext>
            </a:extLst>
          </p:cNvPr>
          <p:cNvSpPr/>
          <p:nvPr/>
        </p:nvSpPr>
        <p:spPr>
          <a:xfrm>
            <a:off x="14023057" y="8399863"/>
            <a:ext cx="1924157" cy="642058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BUZZER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3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1132233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외부 하드웨어 구성 및 구조</a:t>
            </a:r>
            <a:br>
              <a:rPr lang="en-US" altLang="ko-KR" sz="7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</a:br>
            <a:r>
              <a:rPr lang="en-US" altLang="ko-KR" sz="4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   (4digit 7segment)</a:t>
            </a:r>
            <a:endParaRPr lang="ko-KR" altLang="en-US" sz="4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53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720000"/>
            <a:ext cx="56453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3.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외부 하드웨어 구성 및 구조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17068740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6" y="2633211"/>
            <a:ext cx="61386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4digit 7segment PIN </a:t>
            </a:r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C36AE2-2C0F-7D44-8C87-EE1F5ED6A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88" y="4318830"/>
            <a:ext cx="7741921" cy="4146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45B7AE-46D8-035F-CDB7-161ACCED1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0742" y="2827020"/>
            <a:ext cx="4849258" cy="3410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784172-4B68-3DF4-B3E7-C0D423289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6533008"/>
            <a:ext cx="2438400" cy="3285325"/>
          </a:xfrm>
          <a:prstGeom prst="rect">
            <a:avLst/>
          </a:prstGeom>
        </p:spPr>
      </p:pic>
      <p:sp>
        <p:nvSpPr>
          <p:cNvPr id="6" name="화살표: 위쪽/아래쪽 5">
            <a:extLst>
              <a:ext uri="{FF2B5EF4-FFF2-40B4-BE49-F238E27FC236}">
                <a16:creationId xmlns:a16="http://schemas.microsoft.com/office/drawing/2014/main" id="{B602BB02-3F2F-10BA-73AC-17BF9A90909D}"/>
              </a:ext>
            </a:extLst>
          </p:cNvPr>
          <p:cNvSpPr/>
          <p:nvPr/>
        </p:nvSpPr>
        <p:spPr>
          <a:xfrm flipH="1">
            <a:off x="14097000" y="5818356"/>
            <a:ext cx="333848" cy="750114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5848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720000"/>
            <a:ext cx="56453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3.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외부 하드웨어 구성 및 구조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17068740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6" y="2633211"/>
            <a:ext cx="61386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4digit 7segment PIN </a:t>
            </a:r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구조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D0AFEA-D683-05AC-BFAA-4DF57702B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3641962"/>
            <a:ext cx="12592050" cy="58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 err="1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외형모습</a:t>
            </a:r>
            <a:endParaRPr lang="ko-KR" altLang="en-US" sz="10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592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609600" y="1044268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4. </a:t>
            </a:r>
            <a:r>
              <a:rPr lang="ko-KR" altLang="en-US" sz="40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외형모습</a:t>
            </a:r>
            <a:endParaRPr lang="ko-KR" altLang="en-US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54635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2EB362-5755-B2AD-FCDD-AC20B2EE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756647"/>
            <a:ext cx="11842806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1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51626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582723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S/W </a:t>
            </a:r>
            <a:r>
              <a:rPr lang="ko-KR" altLang="en-US" sz="10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구조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698612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963542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447800" y="5607449"/>
            <a:ext cx="5243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 POWER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ON(MODE1)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447800" y="7485608"/>
            <a:ext cx="5367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 LED, BUZZER(MODE2)</a:t>
            </a:r>
            <a:endParaRPr lang="ko-KR" altLang="en-US" sz="3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447800" y="8034193"/>
            <a:ext cx="6131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4digit 7segment(MODE3)</a:t>
            </a:r>
            <a:endParaRPr lang="ko-KR" altLang="en-US" sz="3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447800" y="6237557"/>
            <a:ext cx="402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ADC(Main 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기능</a:t>
            </a:r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)</a:t>
            </a:r>
            <a:endParaRPr lang="ko-KR" altLang="en-US" sz="3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626271-E476-0F44-332E-2F46E4B6AB18}"/>
              </a:ext>
            </a:extLst>
          </p:cNvPr>
          <p:cNvSpPr/>
          <p:nvPr/>
        </p:nvSpPr>
        <p:spPr>
          <a:xfrm>
            <a:off x="1447800" y="6855199"/>
            <a:ext cx="403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LCD </a:t>
            </a:r>
            <a:r>
              <a:rPr lang="ko-KR" altLang="en-US" sz="3600" b="1" dirty="0" err="1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전압값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273006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B31777-23FD-2769-D596-81AA950C7A14}"/>
              </a:ext>
            </a:extLst>
          </p:cNvPr>
          <p:cNvGrpSpPr/>
          <p:nvPr/>
        </p:nvGrpSpPr>
        <p:grpSpPr>
          <a:xfrm>
            <a:off x="3022414" y="5045470"/>
            <a:ext cx="12351836" cy="5240368"/>
            <a:chOff x="2966939" y="5045346"/>
            <a:chExt cx="12351836" cy="5240368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2966939" y="5045346"/>
              <a:ext cx="12351836" cy="5240368"/>
              <a:chOff x="2966939" y="5045346"/>
              <a:chExt cx="12351836" cy="5240368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66939" y="5045346"/>
                <a:ext cx="12351836" cy="5240368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4066513" y="5978352"/>
              <a:ext cx="10152689" cy="4307362"/>
              <a:chOff x="4066513" y="5978352"/>
              <a:chExt cx="10152689" cy="430736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66513" y="5978352"/>
                <a:ext cx="10152689" cy="430736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887965" y="6675368"/>
              <a:ext cx="8509785" cy="3610346"/>
              <a:chOff x="4887965" y="6675368"/>
              <a:chExt cx="8509785" cy="361034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87965" y="6675368"/>
                <a:ext cx="8509785" cy="36103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435854" y="4141314"/>
            <a:ext cx="2665244" cy="2565850"/>
            <a:chOff x="7373270" y="4127936"/>
            <a:chExt cx="2067937" cy="20679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3270" y="4127936"/>
              <a:ext cx="2067937" cy="20679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17099" y="2519672"/>
            <a:ext cx="1872982" cy="1872982"/>
            <a:chOff x="10008364" y="3534043"/>
            <a:chExt cx="1595557" cy="15955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8364" y="3534043"/>
              <a:ext cx="1595557" cy="159555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4E80F0-8B3A-4C62-B252-66FA55403FEE}"/>
              </a:ext>
            </a:extLst>
          </p:cNvPr>
          <p:cNvSpPr/>
          <p:nvPr/>
        </p:nvSpPr>
        <p:spPr>
          <a:xfrm>
            <a:off x="838200" y="960203"/>
            <a:ext cx="564530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5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5. S/W </a:t>
            </a:r>
            <a:r>
              <a:rPr lang="ko-KR" altLang="en-US" sz="45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구조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795533" y="4953158"/>
            <a:ext cx="2831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POWER</a:t>
            </a:r>
            <a:r>
              <a:rPr lang="ko-KR" altLang="en-US" sz="28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ON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(MODE1</a:t>
            </a:r>
            <a:r>
              <a:rPr lang="en-US" altLang="ko-KR" sz="2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18D2240-D0D8-EC31-5A27-57D3C8AC6117}"/>
              </a:ext>
            </a:extLst>
          </p:cNvPr>
          <p:cNvSpPr/>
          <p:nvPr/>
        </p:nvSpPr>
        <p:spPr>
          <a:xfrm rot="1480499">
            <a:off x="5345291" y="6031080"/>
            <a:ext cx="2067285" cy="31100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E89BC-043F-6B2E-8C40-EFA8DA80DC21}"/>
              </a:ext>
            </a:extLst>
          </p:cNvPr>
          <p:cNvSpPr txBox="1"/>
          <p:nvPr/>
        </p:nvSpPr>
        <p:spPr>
          <a:xfrm>
            <a:off x="7763423" y="9169194"/>
            <a:ext cx="289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Atmega128</a:t>
            </a:r>
            <a:endParaRPr lang="ko-KR" altLang="en-US" sz="4000" b="1" dirty="0"/>
          </a:p>
        </p:txBody>
      </p:sp>
      <p:grpSp>
        <p:nvGrpSpPr>
          <p:cNvPr id="13" name="그룹 1015">
            <a:extLst>
              <a:ext uri="{FF2B5EF4-FFF2-40B4-BE49-F238E27FC236}">
                <a16:creationId xmlns:a16="http://schemas.microsoft.com/office/drawing/2014/main" id="{B14C2D92-4137-657B-D2DF-926E322CB8B3}"/>
              </a:ext>
            </a:extLst>
          </p:cNvPr>
          <p:cNvGrpSpPr/>
          <p:nvPr/>
        </p:nvGrpSpPr>
        <p:grpSpPr>
          <a:xfrm>
            <a:off x="7644081" y="5954130"/>
            <a:ext cx="1828009" cy="1828009"/>
            <a:chOff x="10008364" y="3534043"/>
            <a:chExt cx="1595557" cy="1595557"/>
          </a:xfrm>
        </p:grpSpPr>
        <p:pic>
          <p:nvPicPr>
            <p:cNvPr id="14" name="Object 46">
              <a:extLst>
                <a:ext uri="{FF2B5EF4-FFF2-40B4-BE49-F238E27FC236}">
                  <a16:creationId xmlns:a16="http://schemas.microsoft.com/office/drawing/2014/main" id="{34924C6E-556E-4F2D-4EB0-CD9C0BDD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8364" y="3534043"/>
              <a:ext cx="1595557" cy="1595557"/>
            </a:xfrm>
            <a:prstGeom prst="rect">
              <a:avLst/>
            </a:prstGeom>
          </p:spPr>
        </p:pic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0388F61-5B21-5FFF-4E71-F7E7F877D79E}"/>
              </a:ext>
            </a:extLst>
          </p:cNvPr>
          <p:cNvSpPr/>
          <p:nvPr/>
        </p:nvSpPr>
        <p:spPr>
          <a:xfrm rot="20160219">
            <a:off x="5341924" y="3846739"/>
            <a:ext cx="2067285" cy="31100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6983FE-AF47-A8A8-B132-4DA553E6FF75}"/>
              </a:ext>
            </a:extLst>
          </p:cNvPr>
          <p:cNvSpPr/>
          <p:nvPr/>
        </p:nvSpPr>
        <p:spPr>
          <a:xfrm>
            <a:off x="7574838" y="3189883"/>
            <a:ext cx="17781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LED, BUZZER</a:t>
            </a:r>
          </a:p>
          <a:p>
            <a:pPr algn="ctr"/>
            <a:r>
              <a:rPr lang="en-US" altLang="ko-KR" sz="19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(MODE2)</a:t>
            </a:r>
            <a:endParaRPr lang="ko-KR" altLang="en-US" sz="19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  <a:p>
            <a:endParaRPr lang="ko-KR" altLang="en-US" sz="2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682B66-56C2-44A2-99BB-E599AF616777}"/>
              </a:ext>
            </a:extLst>
          </p:cNvPr>
          <p:cNvSpPr/>
          <p:nvPr/>
        </p:nvSpPr>
        <p:spPr>
          <a:xfrm>
            <a:off x="7123065" y="6573062"/>
            <a:ext cx="28313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4digit FND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(MODE3)</a:t>
            </a:r>
            <a:endParaRPr lang="ko-KR" altLang="en-US" sz="2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674273-FCF1-277D-D8C3-24B308EDD1A8}"/>
              </a:ext>
            </a:extLst>
          </p:cNvPr>
          <p:cNvSpPr/>
          <p:nvPr/>
        </p:nvSpPr>
        <p:spPr>
          <a:xfrm rot="20120894">
            <a:off x="5704083" y="3370841"/>
            <a:ext cx="1031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S/W 1 </a:t>
            </a:r>
            <a:endParaRPr lang="ko-KR" altLang="en-US" sz="2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CC42BE-A0C9-E85B-2E55-B76014CF4F79}"/>
              </a:ext>
            </a:extLst>
          </p:cNvPr>
          <p:cNvSpPr/>
          <p:nvPr/>
        </p:nvSpPr>
        <p:spPr>
          <a:xfrm rot="1351998">
            <a:off x="6066630" y="5613782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S/W 2</a:t>
            </a:r>
            <a:endParaRPr lang="ko-KR" altLang="en-US" sz="2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074F56C-9FFC-5135-8B72-548F7049AE31}"/>
              </a:ext>
            </a:extLst>
          </p:cNvPr>
          <p:cNvSpPr/>
          <p:nvPr/>
        </p:nvSpPr>
        <p:spPr>
          <a:xfrm rot="12318991">
            <a:off x="9269339" y="3918777"/>
            <a:ext cx="2067285" cy="311004"/>
          </a:xfrm>
          <a:prstGeom prst="rightArrow">
            <a:avLst/>
          </a:prstGeom>
          <a:solidFill>
            <a:schemeClr val="bg1">
              <a:lumMod val="85000"/>
            </a:schemeClr>
          </a:solidFill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12BB1CE-0B51-4E36-94D2-D44E2309D4F2}"/>
              </a:ext>
            </a:extLst>
          </p:cNvPr>
          <p:cNvSpPr/>
          <p:nvPr/>
        </p:nvSpPr>
        <p:spPr>
          <a:xfrm rot="9398711">
            <a:off x="9556496" y="6210857"/>
            <a:ext cx="2067285" cy="311004"/>
          </a:xfrm>
          <a:prstGeom prst="rightArrow">
            <a:avLst/>
          </a:prstGeom>
          <a:solidFill>
            <a:schemeClr val="bg1">
              <a:lumMod val="85000"/>
            </a:schemeClr>
          </a:solidFill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ABD10E1-47D3-4C65-DD87-47E27A593644}"/>
              </a:ext>
            </a:extLst>
          </p:cNvPr>
          <p:cNvGrpSpPr/>
          <p:nvPr/>
        </p:nvGrpSpPr>
        <p:grpSpPr>
          <a:xfrm>
            <a:off x="11826754" y="3426705"/>
            <a:ext cx="6207715" cy="3332696"/>
            <a:chOff x="11362614" y="3148425"/>
            <a:chExt cx="6207715" cy="3332696"/>
          </a:xfrm>
        </p:grpSpPr>
        <p:grpSp>
          <p:nvGrpSpPr>
            <p:cNvPr id="8" name="그룹 1011">
              <a:extLst>
                <a:ext uri="{FF2B5EF4-FFF2-40B4-BE49-F238E27FC236}">
                  <a16:creationId xmlns:a16="http://schemas.microsoft.com/office/drawing/2014/main" id="{94F042A4-C43F-5B40-781D-B6D882271D9C}"/>
                </a:ext>
              </a:extLst>
            </p:cNvPr>
            <p:cNvGrpSpPr/>
            <p:nvPr/>
          </p:nvGrpSpPr>
          <p:grpSpPr>
            <a:xfrm>
              <a:off x="11753050" y="4186917"/>
              <a:ext cx="2161965" cy="2161965"/>
              <a:chOff x="13618884" y="7496438"/>
              <a:chExt cx="2161965" cy="2161965"/>
            </a:xfrm>
          </p:grpSpPr>
          <p:pic>
            <p:nvPicPr>
              <p:cNvPr id="10" name="Object 31">
                <a:extLst>
                  <a:ext uri="{FF2B5EF4-FFF2-40B4-BE49-F238E27FC236}">
                    <a16:creationId xmlns:a16="http://schemas.microsoft.com/office/drawing/2014/main" id="{CC088DEA-C68D-B749-2414-BD12686A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18884" y="7496438"/>
                <a:ext cx="2161965" cy="2161965"/>
              </a:xfrm>
              <a:prstGeom prst="rect">
                <a:avLst/>
              </a:prstGeom>
            </p:spPr>
          </p:pic>
        </p:grpSp>
        <p:grpSp>
          <p:nvGrpSpPr>
            <p:cNvPr id="11" name="그룹 1011">
              <a:extLst>
                <a:ext uri="{FF2B5EF4-FFF2-40B4-BE49-F238E27FC236}">
                  <a16:creationId xmlns:a16="http://schemas.microsoft.com/office/drawing/2014/main" id="{2B6EB072-5743-7FB1-C162-F25EAA13C6FD}"/>
                </a:ext>
              </a:extLst>
            </p:cNvPr>
            <p:cNvGrpSpPr/>
            <p:nvPr/>
          </p:nvGrpSpPr>
          <p:grpSpPr>
            <a:xfrm>
              <a:off x="14962085" y="4266449"/>
              <a:ext cx="2059507" cy="1987254"/>
              <a:chOff x="13618884" y="7496438"/>
              <a:chExt cx="2161965" cy="2161965"/>
            </a:xfrm>
          </p:grpSpPr>
          <p:pic>
            <p:nvPicPr>
              <p:cNvPr id="12" name="Object 31">
                <a:extLst>
                  <a:ext uri="{FF2B5EF4-FFF2-40B4-BE49-F238E27FC236}">
                    <a16:creationId xmlns:a16="http://schemas.microsoft.com/office/drawing/2014/main" id="{17C43913-4680-05A0-31DB-FA5B3640D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18884" y="7496438"/>
                <a:ext cx="2161965" cy="2161965"/>
              </a:xfrm>
              <a:prstGeom prst="rect">
                <a:avLst/>
              </a:prstGeom>
            </p:spPr>
          </p:pic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0A27D28C-5746-46F0-7736-89AA90524648}"/>
                </a:ext>
              </a:extLst>
            </p:cNvPr>
            <p:cNvSpPr/>
            <p:nvPr/>
          </p:nvSpPr>
          <p:spPr>
            <a:xfrm>
              <a:off x="14018964" y="5183321"/>
              <a:ext cx="839171" cy="229014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CB2B404-17E0-C9E3-4339-346987D52D04}"/>
                </a:ext>
              </a:extLst>
            </p:cNvPr>
            <p:cNvSpPr/>
            <p:nvPr/>
          </p:nvSpPr>
          <p:spPr>
            <a:xfrm>
              <a:off x="11387157" y="4814773"/>
              <a:ext cx="283139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Sandoll 네모니2 TTF 05 Bs Hv" panose="00000A00000000000000" pitchFamily="2" charset="-127"/>
                  <a:ea typeface="Sandoll 네모니2 TTF 05 Bs Hv" panose="00000A00000000000000" pitchFamily="2" charset="-127"/>
                </a:rPr>
                <a:t>ADC</a:t>
              </a:r>
            </a:p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Sandoll 네모니2 TTF 05 Bs Hv" panose="00000A00000000000000" pitchFamily="2" charset="-127"/>
                  <a:ea typeface="Sandoll 네모니2 TTF 05 Bs Hv" panose="00000A00000000000000" pitchFamily="2" charset="-127"/>
                </a:rPr>
                <a:t>(Main </a:t>
              </a:r>
              <a:r>
                <a:rPr lang="ko-KR" altLang="en-US" sz="2400" b="1" dirty="0">
                  <a:solidFill>
                    <a:schemeClr val="bg1"/>
                  </a:solidFill>
                  <a:latin typeface="Sandoll 네모니2 TTF 05 Bs Hv" panose="00000A00000000000000" pitchFamily="2" charset="-127"/>
                  <a:ea typeface="Sandoll 네모니2 TTF 05 Bs Hv" panose="00000A00000000000000" pitchFamily="2" charset="-127"/>
                </a:rPr>
                <a:t>기능</a:t>
              </a:r>
              <a:r>
                <a:rPr lang="en-US" altLang="ko-KR" sz="2400" b="1" dirty="0">
                  <a:solidFill>
                    <a:schemeClr val="bg1"/>
                  </a:solidFill>
                  <a:latin typeface="Sandoll 네모니2 TTF 05 Bs Hv" panose="00000A00000000000000" pitchFamily="2" charset="-127"/>
                  <a:ea typeface="Sandoll 네모니2 TTF 05 Bs Hv" panose="00000A00000000000000" pitchFamily="2" charset="-127"/>
                </a:rPr>
                <a:t>)</a:t>
              </a:r>
              <a:endParaRPr lang="ko-KR" altLang="en-US" sz="24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D8CDE6-28E1-930B-9184-CBB54DF8F426}"/>
                </a:ext>
              </a:extLst>
            </p:cNvPr>
            <p:cNvSpPr/>
            <p:nvPr/>
          </p:nvSpPr>
          <p:spPr>
            <a:xfrm>
              <a:off x="14585229" y="4743411"/>
              <a:ext cx="283139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Sandoll 네모니2 TTF 05 Bs Hv" panose="00000A00000000000000" pitchFamily="2" charset="-127"/>
                  <a:ea typeface="Sandoll 네모니2 TTF 05 Bs Hv" panose="00000A00000000000000" pitchFamily="2" charset="-127"/>
                </a:rPr>
                <a:t>LCD </a:t>
              </a:r>
            </a:p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Sandoll 네모니2 TTF 05 Bs Hv" panose="00000A00000000000000" pitchFamily="2" charset="-127"/>
                  <a:ea typeface="Sandoll 네모니2 TTF 05 Bs Hv" panose="00000A00000000000000" pitchFamily="2" charset="-127"/>
                </a:rPr>
                <a:t>전압값</a:t>
              </a:r>
              <a:r>
                <a:rPr lang="ko-KR" altLang="en-US" sz="2400" b="1" dirty="0">
                  <a:solidFill>
                    <a:schemeClr val="bg1"/>
                  </a:solidFill>
                  <a:latin typeface="Sandoll 네모니2 TTF 05 Bs Hv" panose="00000A00000000000000" pitchFamily="2" charset="-127"/>
                  <a:ea typeface="Sandoll 네모니2 TTF 05 Bs Hv" panose="00000A00000000000000" pitchFamily="2" charset="-127"/>
                </a:rPr>
                <a:t> 출력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011420-D0C3-B922-234E-EC869BA10D5A}"/>
                </a:ext>
              </a:extLst>
            </p:cNvPr>
            <p:cNvSpPr txBox="1"/>
            <p:nvPr/>
          </p:nvSpPr>
          <p:spPr>
            <a:xfrm>
              <a:off x="12764461" y="3494070"/>
              <a:ext cx="34204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/>
                <a:t>MODE1,2 </a:t>
              </a:r>
              <a:r>
                <a:rPr lang="ko-KR" altLang="en-US" sz="3000" b="1" dirty="0"/>
                <a:t>공통 기능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69A1101-92FE-B947-D7AD-587A64CD97CA}"/>
                </a:ext>
              </a:extLst>
            </p:cNvPr>
            <p:cNvSpPr/>
            <p:nvPr/>
          </p:nvSpPr>
          <p:spPr>
            <a:xfrm>
              <a:off x="11362614" y="3148425"/>
              <a:ext cx="6207715" cy="33326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59E1A81-8375-4FAD-9D51-A3DE8B29CD01}"/>
              </a:ext>
            </a:extLst>
          </p:cNvPr>
          <p:cNvSpPr/>
          <p:nvPr/>
        </p:nvSpPr>
        <p:spPr>
          <a:xfrm>
            <a:off x="1384726" y="0"/>
            <a:ext cx="9037404" cy="10286999"/>
          </a:xfrm>
          <a:prstGeom prst="roundRect">
            <a:avLst>
              <a:gd name="adj" fmla="val 2735"/>
            </a:avLst>
          </a:prstGeom>
          <a:solidFill>
            <a:srgbClr val="FFFFFF"/>
          </a:solidFill>
          <a:ln w="57150">
            <a:solidFill>
              <a:srgbClr val="C2C2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1002">
            <a:extLst>
              <a:ext uri="{FF2B5EF4-FFF2-40B4-BE49-F238E27FC236}">
                <a16:creationId xmlns:a16="http://schemas.microsoft.com/office/drawing/2014/main" id="{C8A78511-0412-497C-AB4A-F1DE9C1F6CD5}"/>
              </a:ext>
            </a:extLst>
          </p:cNvPr>
          <p:cNvGrpSpPr/>
          <p:nvPr/>
        </p:nvGrpSpPr>
        <p:grpSpPr>
          <a:xfrm>
            <a:off x="2160000" y="2911798"/>
            <a:ext cx="7926027" cy="113861"/>
            <a:chOff x="2122454" y="4432697"/>
            <a:chExt cx="7926027" cy="113861"/>
          </a:xfrm>
        </p:grpSpPr>
        <p:pic>
          <p:nvPicPr>
            <p:cNvPr id="48" name="Object 6">
              <a:extLst>
                <a:ext uri="{FF2B5EF4-FFF2-40B4-BE49-F238E27FC236}">
                  <a16:creationId xmlns:a16="http://schemas.microsoft.com/office/drawing/2014/main" id="{223E7E01-5051-4C93-87BA-170719E59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454" y="4432697"/>
              <a:ext cx="7926027" cy="113861"/>
            </a:xfrm>
            <a:prstGeom prst="rect">
              <a:avLst/>
            </a:prstGeom>
          </p:spPr>
        </p:pic>
      </p:grpSp>
      <p:grpSp>
        <p:nvGrpSpPr>
          <p:cNvPr id="49" name="그룹 1003">
            <a:extLst>
              <a:ext uri="{FF2B5EF4-FFF2-40B4-BE49-F238E27FC236}">
                <a16:creationId xmlns:a16="http://schemas.microsoft.com/office/drawing/2014/main" id="{76B69522-9EF5-4035-8703-6BDC555BAB43}"/>
              </a:ext>
            </a:extLst>
          </p:cNvPr>
          <p:cNvGrpSpPr/>
          <p:nvPr/>
        </p:nvGrpSpPr>
        <p:grpSpPr>
          <a:xfrm>
            <a:off x="2160000" y="3687420"/>
            <a:ext cx="7926027" cy="113861"/>
            <a:chOff x="2122454" y="5662450"/>
            <a:chExt cx="7926027" cy="113861"/>
          </a:xfrm>
        </p:grpSpPr>
        <p:pic>
          <p:nvPicPr>
            <p:cNvPr id="51" name="Object 9">
              <a:extLst>
                <a:ext uri="{FF2B5EF4-FFF2-40B4-BE49-F238E27FC236}">
                  <a16:creationId xmlns:a16="http://schemas.microsoft.com/office/drawing/2014/main" id="{3ACC10ED-7C0D-4F09-AED3-9E2CB51F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454" y="5662450"/>
              <a:ext cx="7926027" cy="113861"/>
            </a:xfrm>
            <a:prstGeom prst="rect">
              <a:avLst/>
            </a:prstGeom>
          </p:spPr>
        </p:pic>
      </p:grpSp>
      <p:grpSp>
        <p:nvGrpSpPr>
          <p:cNvPr id="53" name="그룹 1005">
            <a:extLst>
              <a:ext uri="{FF2B5EF4-FFF2-40B4-BE49-F238E27FC236}">
                <a16:creationId xmlns:a16="http://schemas.microsoft.com/office/drawing/2014/main" id="{05738365-1357-4FDF-97DF-3283E1990C5F}"/>
              </a:ext>
            </a:extLst>
          </p:cNvPr>
          <p:cNvGrpSpPr/>
          <p:nvPr/>
        </p:nvGrpSpPr>
        <p:grpSpPr>
          <a:xfrm>
            <a:off x="2160000" y="4407420"/>
            <a:ext cx="7926027" cy="113861"/>
            <a:chOff x="2122454" y="6892202"/>
            <a:chExt cx="7926027" cy="113861"/>
          </a:xfrm>
        </p:grpSpPr>
        <p:pic>
          <p:nvPicPr>
            <p:cNvPr id="59" name="Object 15">
              <a:extLst>
                <a:ext uri="{FF2B5EF4-FFF2-40B4-BE49-F238E27FC236}">
                  <a16:creationId xmlns:a16="http://schemas.microsoft.com/office/drawing/2014/main" id="{954C0896-4995-4C3B-90BB-11AD429BF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454" y="6892202"/>
              <a:ext cx="7926027" cy="113861"/>
            </a:xfrm>
            <a:prstGeom prst="rect">
              <a:avLst/>
            </a:prstGeom>
          </p:spPr>
        </p:pic>
      </p:grpSp>
      <p:grpSp>
        <p:nvGrpSpPr>
          <p:cNvPr id="61" name="그룹 1006">
            <a:extLst>
              <a:ext uri="{FF2B5EF4-FFF2-40B4-BE49-F238E27FC236}">
                <a16:creationId xmlns:a16="http://schemas.microsoft.com/office/drawing/2014/main" id="{764E4ABB-FF0F-41BF-BA37-D71E78DADBD4}"/>
              </a:ext>
            </a:extLst>
          </p:cNvPr>
          <p:cNvGrpSpPr/>
          <p:nvPr/>
        </p:nvGrpSpPr>
        <p:grpSpPr>
          <a:xfrm>
            <a:off x="2160000" y="5127420"/>
            <a:ext cx="7926027" cy="113861"/>
            <a:chOff x="2122454" y="8121955"/>
            <a:chExt cx="7926027" cy="113861"/>
          </a:xfrm>
        </p:grpSpPr>
        <p:pic>
          <p:nvPicPr>
            <p:cNvPr id="62" name="Object 18">
              <a:extLst>
                <a:ext uri="{FF2B5EF4-FFF2-40B4-BE49-F238E27FC236}">
                  <a16:creationId xmlns:a16="http://schemas.microsoft.com/office/drawing/2014/main" id="{4D1941C2-7EC6-423A-86DD-06DC50171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454" y="8121955"/>
              <a:ext cx="7926027" cy="113861"/>
            </a:xfrm>
            <a:prstGeom prst="rect">
              <a:avLst/>
            </a:prstGeom>
          </p:spPr>
        </p:pic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118F378-C652-4899-8914-C33C600F1D75}"/>
              </a:ext>
            </a:extLst>
          </p:cNvPr>
          <p:cNvSpPr/>
          <p:nvPr/>
        </p:nvSpPr>
        <p:spPr>
          <a:xfrm>
            <a:off x="4393137" y="145211"/>
            <a:ext cx="299826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목차</a:t>
            </a:r>
          </a:p>
        </p:txBody>
      </p:sp>
      <p:pic>
        <p:nvPicPr>
          <p:cNvPr id="86" name="그래픽 85" descr="종형">
            <a:extLst>
              <a:ext uri="{FF2B5EF4-FFF2-40B4-BE49-F238E27FC236}">
                <a16:creationId xmlns:a16="http://schemas.microsoft.com/office/drawing/2014/main" id="{BFCE130C-DBD2-42C0-A451-2355C6A8BB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0" y="45304"/>
            <a:ext cx="914400" cy="914400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1103329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팀원 역할</a:t>
            </a:r>
          </a:p>
        </p:txBody>
      </p:sp>
      <p:pic>
        <p:nvPicPr>
          <p:cNvPr id="92" name="그래픽 91" descr="강의실">
            <a:extLst>
              <a:ext uri="{FF2B5EF4-FFF2-40B4-BE49-F238E27FC236}">
                <a16:creationId xmlns:a16="http://schemas.microsoft.com/office/drawing/2014/main" id="{A8479EE5-97F5-4338-9208-B75FB70B6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76745" y="4495305"/>
            <a:ext cx="5058383" cy="5058383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088000" y="1211329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46" name="타원 45"/>
          <p:cNvSpPr/>
          <p:nvPr/>
        </p:nvSpPr>
        <p:spPr>
          <a:xfrm>
            <a:off x="2088000" y="3255420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50" name="타원 49"/>
          <p:cNvSpPr/>
          <p:nvPr/>
        </p:nvSpPr>
        <p:spPr>
          <a:xfrm>
            <a:off x="2088000" y="3975420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52" name="타원 51"/>
          <p:cNvSpPr/>
          <p:nvPr/>
        </p:nvSpPr>
        <p:spPr>
          <a:xfrm>
            <a:off x="2088000" y="4695420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54" name="타원 53"/>
          <p:cNvSpPr/>
          <p:nvPr/>
        </p:nvSpPr>
        <p:spPr>
          <a:xfrm>
            <a:off x="2088000" y="5415420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55" name="타원 54"/>
          <p:cNvSpPr/>
          <p:nvPr/>
        </p:nvSpPr>
        <p:spPr>
          <a:xfrm>
            <a:off x="2088000" y="6135420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56" name="타원 55"/>
          <p:cNvSpPr/>
          <p:nvPr/>
        </p:nvSpPr>
        <p:spPr>
          <a:xfrm>
            <a:off x="2088000" y="6855420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57" name="타원 56"/>
          <p:cNvSpPr/>
          <p:nvPr/>
        </p:nvSpPr>
        <p:spPr>
          <a:xfrm>
            <a:off x="2088000" y="7575420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58" name="타원 57"/>
          <p:cNvSpPr/>
          <p:nvPr/>
        </p:nvSpPr>
        <p:spPr>
          <a:xfrm>
            <a:off x="2088000" y="8295420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60" name="타원 59"/>
          <p:cNvSpPr/>
          <p:nvPr/>
        </p:nvSpPr>
        <p:spPr>
          <a:xfrm>
            <a:off x="2090299" y="1805868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93" name="Object 18">
            <a:extLst>
              <a:ext uri="{FF2B5EF4-FFF2-40B4-BE49-F238E27FC236}">
                <a16:creationId xmlns:a16="http://schemas.microsoft.com/office/drawing/2014/main" id="{4D1941C2-7EC6-423A-86DD-06DC50171F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5847420"/>
            <a:ext cx="7926027" cy="113861"/>
          </a:xfrm>
          <a:prstGeom prst="rect">
            <a:avLst/>
          </a:prstGeom>
        </p:spPr>
      </p:pic>
      <p:pic>
        <p:nvPicPr>
          <p:cNvPr id="94" name="Object 18">
            <a:extLst>
              <a:ext uri="{FF2B5EF4-FFF2-40B4-BE49-F238E27FC236}">
                <a16:creationId xmlns:a16="http://schemas.microsoft.com/office/drawing/2014/main" id="{4D1941C2-7EC6-423A-86DD-06DC50171F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6567420"/>
            <a:ext cx="7926027" cy="113861"/>
          </a:xfrm>
          <a:prstGeom prst="rect">
            <a:avLst/>
          </a:prstGeom>
        </p:spPr>
      </p:pic>
      <p:pic>
        <p:nvPicPr>
          <p:cNvPr id="95" name="Object 18">
            <a:extLst>
              <a:ext uri="{FF2B5EF4-FFF2-40B4-BE49-F238E27FC236}">
                <a16:creationId xmlns:a16="http://schemas.microsoft.com/office/drawing/2014/main" id="{4D1941C2-7EC6-423A-86DD-06DC50171F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7287420"/>
            <a:ext cx="7926027" cy="113861"/>
          </a:xfrm>
          <a:prstGeom prst="rect">
            <a:avLst/>
          </a:prstGeom>
        </p:spPr>
      </p:pic>
      <p:pic>
        <p:nvPicPr>
          <p:cNvPr id="96" name="Object 18">
            <a:extLst>
              <a:ext uri="{FF2B5EF4-FFF2-40B4-BE49-F238E27FC236}">
                <a16:creationId xmlns:a16="http://schemas.microsoft.com/office/drawing/2014/main" id="{4D1941C2-7EC6-423A-86DD-06DC50171F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8007420"/>
            <a:ext cx="7926027" cy="113861"/>
          </a:xfrm>
          <a:prstGeom prst="rect">
            <a:avLst/>
          </a:prstGeom>
        </p:spPr>
      </p:pic>
      <p:pic>
        <p:nvPicPr>
          <p:cNvPr id="97" name="Object 18">
            <a:extLst>
              <a:ext uri="{FF2B5EF4-FFF2-40B4-BE49-F238E27FC236}">
                <a16:creationId xmlns:a16="http://schemas.microsoft.com/office/drawing/2014/main" id="{4D1941C2-7EC6-423A-86DD-06DC50171F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8727420"/>
            <a:ext cx="7926027" cy="113861"/>
          </a:xfrm>
          <a:prstGeom prst="rect">
            <a:avLst/>
          </a:prstGeom>
        </p:spPr>
      </p:pic>
      <p:pic>
        <p:nvPicPr>
          <p:cNvPr id="98" name="Object 18">
            <a:extLst>
              <a:ext uri="{FF2B5EF4-FFF2-40B4-BE49-F238E27FC236}">
                <a16:creationId xmlns:a16="http://schemas.microsoft.com/office/drawing/2014/main" id="{4D1941C2-7EC6-423A-86DD-06DC50171F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000" y="2182305"/>
            <a:ext cx="7926027" cy="113861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3147420"/>
            <a:ext cx="3365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외부 하드웨어 구성 및 구조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386742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외형모습</a:t>
            </a:r>
            <a:endParaRPr lang="ko-KR" altLang="en-US" sz="2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4587420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S/W </a:t>
            </a:r>
            <a:r>
              <a:rPr lang="ko-KR" altLang="en-US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구조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5307420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기본 작동</a:t>
            </a:r>
            <a:r>
              <a:rPr lang="en-US" altLang="ko-KR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(ADC)</a:t>
            </a:r>
            <a:endParaRPr lang="ko-KR" altLang="en-US" sz="2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6027420"/>
            <a:ext cx="4867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차별점</a:t>
            </a:r>
            <a:r>
              <a:rPr lang="en-US" altLang="ko-KR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(LED. BUZZER, 4digit 7segment)</a:t>
            </a:r>
            <a:endParaRPr lang="ko-KR" altLang="en-US" sz="2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6747420"/>
            <a:ext cx="13003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 코드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746742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데모영상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818742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일정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21565" y="1711137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선정 이유</a:t>
            </a:r>
          </a:p>
        </p:txBody>
      </p:sp>
      <p:grpSp>
        <p:nvGrpSpPr>
          <p:cNvPr id="109" name="그룹 1002">
            <a:extLst>
              <a:ext uri="{FF2B5EF4-FFF2-40B4-BE49-F238E27FC236}">
                <a16:creationId xmlns:a16="http://schemas.microsoft.com/office/drawing/2014/main" id="{C8A78511-0412-497C-AB4A-F1DE9C1F6CD5}"/>
              </a:ext>
            </a:extLst>
          </p:cNvPr>
          <p:cNvGrpSpPr/>
          <p:nvPr/>
        </p:nvGrpSpPr>
        <p:grpSpPr>
          <a:xfrm>
            <a:off x="2160000" y="9496757"/>
            <a:ext cx="7926027" cy="113861"/>
            <a:chOff x="2122454" y="4432697"/>
            <a:chExt cx="7926027" cy="113861"/>
          </a:xfrm>
        </p:grpSpPr>
        <p:pic>
          <p:nvPicPr>
            <p:cNvPr id="110" name="Object 6">
              <a:extLst>
                <a:ext uri="{FF2B5EF4-FFF2-40B4-BE49-F238E27FC236}">
                  <a16:creationId xmlns:a16="http://schemas.microsoft.com/office/drawing/2014/main" id="{223E7E01-5051-4C93-87BA-170719E59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454" y="4432697"/>
              <a:ext cx="7926027" cy="113861"/>
            </a:xfrm>
            <a:prstGeom prst="rect">
              <a:avLst/>
            </a:prstGeom>
          </p:spPr>
        </p:pic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8956757"/>
            <a:ext cx="784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Q&amp;A</a:t>
            </a:r>
            <a:endParaRPr lang="ko-KR" altLang="en-US" sz="2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088000" y="2511927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2340000" y="2403927"/>
            <a:ext cx="2698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설계 구조 및 가이드</a:t>
            </a:r>
          </a:p>
        </p:txBody>
      </p:sp>
      <p:sp>
        <p:nvSpPr>
          <p:cNvPr id="64" name="타원 63"/>
          <p:cNvSpPr/>
          <p:nvPr/>
        </p:nvSpPr>
        <p:spPr>
          <a:xfrm>
            <a:off x="1834582" y="8295420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5" name="타원 64"/>
          <p:cNvSpPr/>
          <p:nvPr/>
        </p:nvSpPr>
        <p:spPr>
          <a:xfrm>
            <a:off x="1834582" y="9070304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8" name="타원 67"/>
          <p:cNvSpPr/>
          <p:nvPr/>
        </p:nvSpPr>
        <p:spPr>
          <a:xfrm>
            <a:off x="2082233" y="9069099"/>
            <a:ext cx="221251" cy="199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69" name="Object 18">
            <a:extLst>
              <a:ext uri="{FF2B5EF4-FFF2-40B4-BE49-F238E27FC236}">
                <a16:creationId xmlns:a16="http://schemas.microsoft.com/office/drawing/2014/main" id="{4D1941C2-7EC6-423A-86DD-06DC50171FD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2233" y="1518405"/>
            <a:ext cx="7926027" cy="1138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935865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기본 작동</a:t>
            </a:r>
            <a:r>
              <a:rPr lang="en-US" altLang="ko-KR" sz="10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(ADC)</a:t>
            </a:r>
            <a:endParaRPr lang="ko-KR" altLang="en-US" sz="10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C0747F-FC9C-C841-8B0B-1AC2989F8948}"/>
              </a:ext>
            </a:extLst>
          </p:cNvPr>
          <p:cNvSpPr/>
          <p:nvPr/>
        </p:nvSpPr>
        <p:spPr>
          <a:xfrm>
            <a:off x="1447800" y="5765160"/>
            <a:ext cx="22926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 ADMUX</a:t>
            </a:r>
            <a:endParaRPr lang="ko-KR" altLang="en-US" sz="3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A9EDA9-7BF5-BE9B-78FB-81AD265E1680}"/>
              </a:ext>
            </a:extLst>
          </p:cNvPr>
          <p:cNvSpPr/>
          <p:nvPr/>
        </p:nvSpPr>
        <p:spPr>
          <a:xfrm>
            <a:off x="1447800" y="6628440"/>
            <a:ext cx="2390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 ADCSRA</a:t>
            </a:r>
            <a:endParaRPr lang="ko-KR" altLang="en-US" sz="3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83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6.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기본 작동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8175168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6" y="2633211"/>
            <a:ext cx="61386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 err="1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ADC_initialize</a:t>
            </a:r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(void)</a:t>
            </a:r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  <a:p>
            <a:endParaRPr lang="ko-KR" altLang="en-US" sz="3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9305555" y="2375936"/>
            <a:ext cx="8175168" cy="7491964"/>
            <a:chOff x="9305555" y="3374043"/>
            <a:chExt cx="8175168" cy="596078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47" name="그룹 1012">
            <a:extLst>
              <a:ext uri="{FF2B5EF4-FFF2-40B4-BE49-F238E27FC236}">
                <a16:creationId xmlns:a16="http://schemas.microsoft.com/office/drawing/2014/main" id="{ABD14A03-95C5-488A-9D90-E565CAF6B048}"/>
              </a:ext>
            </a:extLst>
          </p:cNvPr>
          <p:cNvGrpSpPr/>
          <p:nvPr/>
        </p:nvGrpSpPr>
        <p:grpSpPr>
          <a:xfrm>
            <a:off x="9777504" y="3203948"/>
            <a:ext cx="7373272" cy="78441"/>
            <a:chOff x="9706503" y="4811234"/>
            <a:chExt cx="7373272" cy="78441"/>
          </a:xfrm>
        </p:grpSpPr>
        <p:pic>
          <p:nvPicPr>
            <p:cNvPr id="50" name="Object 35">
              <a:extLst>
                <a:ext uri="{FF2B5EF4-FFF2-40B4-BE49-F238E27FC236}">
                  <a16:creationId xmlns:a16="http://schemas.microsoft.com/office/drawing/2014/main" id="{66A0AB83-4C62-407A-967E-776CB4CA3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6503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51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9788390" y="2802901"/>
            <a:ext cx="285410" cy="257821"/>
            <a:chOff x="1467190" y="4047479"/>
            <a:chExt cx="465405" cy="465405"/>
          </a:xfrm>
        </p:grpSpPr>
        <p:pic>
          <p:nvPicPr>
            <p:cNvPr id="53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391650" y="2689170"/>
            <a:ext cx="637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323837" y="2618179"/>
            <a:ext cx="61386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 err="1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ADC_read</a:t>
            </a:r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(uint8_t channel)</a:t>
            </a:r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83C9B-6D84-5ECD-CAA5-608047D2F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0364" y="3455709"/>
            <a:ext cx="7553425" cy="62687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987645-CDB4-48A9-0A34-D5C7D7270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434174"/>
            <a:ext cx="7625044" cy="59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5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6.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기본 작동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8175168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7848600" y="2375936"/>
            <a:ext cx="10068035" cy="7491964"/>
            <a:chOff x="9305555" y="3374043"/>
            <a:chExt cx="8175168" cy="596078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1FEC4472-E48E-0995-98BC-278BF670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232" y="46863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7139F4-8DEE-CAB4-D634-072B961EA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1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D5A25F58-EEC4-C073-AEDD-367AA3FA9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085575"/>
              </p:ext>
            </p:extLst>
          </p:nvPr>
        </p:nvGraphicFramePr>
        <p:xfrm>
          <a:off x="2017620" y="3848100"/>
          <a:ext cx="14006148" cy="4876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1230">
                  <a:extLst>
                    <a:ext uri="{9D8B030D-6E8A-4147-A177-3AD203B41FA5}">
                      <a16:colId xmlns:a16="http://schemas.microsoft.com/office/drawing/2014/main" val="1743286885"/>
                    </a:ext>
                  </a:extLst>
                </a:gridCol>
                <a:gridCol w="2801230">
                  <a:extLst>
                    <a:ext uri="{9D8B030D-6E8A-4147-A177-3AD203B41FA5}">
                      <a16:colId xmlns:a16="http://schemas.microsoft.com/office/drawing/2014/main" val="3585596945"/>
                    </a:ext>
                  </a:extLst>
                </a:gridCol>
                <a:gridCol w="8403688">
                  <a:extLst>
                    <a:ext uri="{9D8B030D-6E8A-4147-A177-3AD203B41FA5}">
                      <a16:colId xmlns:a16="http://schemas.microsoft.com/office/drawing/2014/main" val="1349067305"/>
                    </a:ext>
                  </a:extLst>
                </a:gridCol>
              </a:tblGrid>
              <a:tr h="964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REFS1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REFS0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Voltage Reference Selection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958867"/>
                  </a:ext>
                </a:extLst>
              </a:tr>
              <a:tr h="978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외부의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AREF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단자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(62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번 핀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으로 입력된 전압을 기준 전압으로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68660"/>
                  </a:ext>
                </a:extLst>
              </a:tr>
              <a:tr h="978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외부의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ARCC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단자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(62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번 핀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으로 입력된 전압을 기준 전압으로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923241"/>
                  </a:ext>
                </a:extLst>
              </a:tr>
              <a:tr h="978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보류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91755"/>
                  </a:ext>
                </a:extLst>
              </a:tr>
              <a:tr h="978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내부의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2.53V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를 기준 전압으로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403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664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16565" y="168575"/>
            <a:ext cx="6424786" cy="662229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405967" y="203362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6.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기본 작동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911248"/>
            <a:ext cx="8175168" cy="8956652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7848600" y="911248"/>
            <a:ext cx="10068035" cy="8956652"/>
            <a:chOff x="9305555" y="3374043"/>
            <a:chExt cx="8175168" cy="596078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1FEC4472-E48E-0995-98BC-278BF670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232" y="46863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7139F4-8DEE-CAB4-D634-072B961EA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1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B51241-CBD6-63FD-155C-72D82353C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599" y="4100890"/>
            <a:ext cx="35608381" cy="89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680417"/>
              </p:ext>
            </p:extLst>
          </p:nvPr>
        </p:nvGraphicFramePr>
        <p:xfrm>
          <a:off x="451812" y="1037479"/>
          <a:ext cx="12192000" cy="3744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73107453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0241076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352393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814870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62187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5507301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182033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619798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82046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01895583"/>
                    </a:ext>
                  </a:extLst>
                </a:gridCol>
              </a:tblGrid>
              <a:tr h="409015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&lt;A/D 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변환 제어 및 상태 레지스터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(ADCSRA)&gt;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86198"/>
                  </a:ext>
                </a:extLst>
              </a:tr>
              <a:tr h="409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Bit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369714"/>
                  </a:ext>
                </a:extLst>
              </a:tr>
              <a:tr h="81802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ADEN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ADSC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ADFR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ADIF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ADIE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ADPS2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ADPS1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ADPS0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ADCSRA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767506"/>
                  </a:ext>
                </a:extLst>
              </a:tr>
              <a:tr h="705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Read/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Write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R/W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R/W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R/W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R/W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R/W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R/W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R/W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R/W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768794"/>
                  </a:ext>
                </a:extLst>
              </a:tr>
              <a:tr h="352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Initial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295935"/>
                  </a:ext>
                </a:extLst>
              </a:tr>
              <a:tr h="35298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ADCSRA 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레지스터는  </a:t>
                      </a:r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A/D 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변환</a:t>
                      </a:r>
                      <a:r>
                        <a:rPr lang="ko-KR" altLang="en-US" sz="2000" b="1" baseline="0" dirty="0">
                          <a:solidFill>
                            <a:schemeClr val="tx1"/>
                          </a:solidFill>
                        </a:rPr>
                        <a:t> 동작에 필요한 제어 설정과 </a:t>
                      </a:r>
                      <a:endParaRPr lang="en-US" altLang="ko-KR" sz="2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000" b="1" baseline="0" dirty="0">
                          <a:solidFill>
                            <a:schemeClr val="tx1"/>
                          </a:solidFill>
                        </a:rPr>
                        <a:t>A/D </a:t>
                      </a:r>
                      <a:r>
                        <a:rPr lang="ko-KR" altLang="en-US" sz="2000" b="1" baseline="0" dirty="0">
                          <a:solidFill>
                            <a:schemeClr val="tx1"/>
                          </a:solidFill>
                        </a:rPr>
                        <a:t>변환이 진행되는 상태를 관찰하기 위한 특수 레지스터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750498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02930"/>
              </p:ext>
            </p:extLst>
          </p:nvPr>
        </p:nvGraphicFramePr>
        <p:xfrm>
          <a:off x="406001" y="4937850"/>
          <a:ext cx="12192000" cy="370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65889277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95930374"/>
                    </a:ext>
                  </a:extLst>
                </a:gridCol>
                <a:gridCol w="9753600">
                  <a:extLst>
                    <a:ext uri="{9D8B030D-6E8A-4147-A177-3AD203B41FA5}">
                      <a16:colId xmlns:a16="http://schemas.microsoft.com/office/drawing/2014/main" val="1978619827"/>
                    </a:ext>
                  </a:extLst>
                </a:gridCol>
              </a:tblGrid>
              <a:tr h="515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비트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ADEN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ADC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활성화 비트이다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. ADC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회로를 활성화 시킬 것인지의 여부를 결정한다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730169"/>
                  </a:ext>
                </a:extLst>
              </a:tr>
              <a:tr h="51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ADC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회로를 활성화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, A/D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변환을 위해서는 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로 설정해야 함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51421"/>
                  </a:ext>
                </a:extLst>
              </a:tr>
              <a:tr h="51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ADC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회로를 사용하지 않는다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전력 소비를 감소시킬 수 있다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197408"/>
                  </a:ext>
                </a:extLst>
              </a:tr>
              <a:tr h="5152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비트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ADSC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A/D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변환 시작 비트이다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. A/D 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변환 시작을 명령하는 비트로서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A/D 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변환이 완료되면 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0, A/D 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변환 중에 이 비트를 읽으면 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이 읽힌다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86044"/>
                  </a:ext>
                </a:extLst>
              </a:tr>
              <a:tr h="51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A/D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변환 시작 명령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032579"/>
                  </a:ext>
                </a:extLst>
              </a:tr>
              <a:tr h="5152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변화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21037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463849"/>
              </p:ext>
            </p:extLst>
          </p:nvPr>
        </p:nvGraphicFramePr>
        <p:xfrm>
          <a:off x="421341" y="4830860"/>
          <a:ext cx="12703864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966">
                  <a:extLst>
                    <a:ext uri="{9D8B030D-6E8A-4147-A177-3AD203B41FA5}">
                      <a16:colId xmlns:a16="http://schemas.microsoft.com/office/drawing/2014/main" val="2019103118"/>
                    </a:ext>
                  </a:extLst>
                </a:gridCol>
                <a:gridCol w="3175966">
                  <a:extLst>
                    <a:ext uri="{9D8B030D-6E8A-4147-A177-3AD203B41FA5}">
                      <a16:colId xmlns:a16="http://schemas.microsoft.com/office/drawing/2014/main" val="921445950"/>
                    </a:ext>
                  </a:extLst>
                </a:gridCol>
                <a:gridCol w="3175966">
                  <a:extLst>
                    <a:ext uri="{9D8B030D-6E8A-4147-A177-3AD203B41FA5}">
                      <a16:colId xmlns:a16="http://schemas.microsoft.com/office/drawing/2014/main" val="3777985418"/>
                    </a:ext>
                  </a:extLst>
                </a:gridCol>
                <a:gridCol w="3175966">
                  <a:extLst>
                    <a:ext uri="{9D8B030D-6E8A-4147-A177-3AD203B41FA5}">
                      <a16:colId xmlns:a16="http://schemas.microsoft.com/office/drawing/2014/main" val="4129748828"/>
                    </a:ext>
                  </a:extLst>
                </a:gridCol>
              </a:tblGrid>
              <a:tr h="2286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비트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2~0: CPU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클럭 속도를 낮춘 신호 중 하나로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ADC </a:t>
                      </a:r>
                      <a:r>
                        <a:rPr lang="ko-KR" altLang="en-US" sz="2400" b="1" dirty="0" err="1">
                          <a:solidFill>
                            <a:schemeClr val="tx1"/>
                          </a:solidFill>
                        </a:rPr>
                        <a:t>클록을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 선택</a:t>
                      </a:r>
                      <a:endParaRPr lang="en-US" altLang="ko-KR" sz="24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ADC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400" b="1" baseline="0" dirty="0" err="1">
                          <a:solidFill>
                            <a:schemeClr val="tx1"/>
                          </a:solidFill>
                        </a:rPr>
                        <a:t>클록의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 주파수는 최대 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50~200[kHz]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에서 작동될 수 있게 </a:t>
                      </a:r>
                      <a:r>
                        <a:rPr lang="en-US" altLang="ko-KR" sz="2400" b="1" baseline="0" dirty="0">
                          <a:solidFill>
                            <a:schemeClr val="tx1"/>
                          </a:solidFill>
                        </a:rPr>
                        <a:t>CPU </a:t>
                      </a:r>
                      <a:r>
                        <a:rPr lang="ko-KR" altLang="en-US" sz="2400" b="1" baseline="0" dirty="0">
                          <a:solidFill>
                            <a:schemeClr val="tx1"/>
                          </a:solidFill>
                        </a:rPr>
                        <a:t>클럭을 분주하여 사용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7805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ADPS2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ADPS1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ADPS0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Division Factor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3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0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50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07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31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61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927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ko-KR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48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58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6.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기본 작동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8175168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7848599" y="2375936"/>
            <a:ext cx="10068035" cy="7491964"/>
            <a:chOff x="9305555" y="3374043"/>
            <a:chExt cx="8175168" cy="596078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1FEC4472-E48E-0995-98BC-278BF670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232" y="46863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7139F4-8DEE-CAB4-D634-072B961EA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1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76052"/>
              </p:ext>
            </p:extLst>
          </p:nvPr>
        </p:nvGraphicFramePr>
        <p:xfrm>
          <a:off x="2819400" y="2781300"/>
          <a:ext cx="12192000" cy="632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6714735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9462107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153344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5590450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2178005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90396797"/>
                    </a:ext>
                  </a:extLst>
                </a:gridCol>
              </a:tblGrid>
              <a:tr h="157241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MUX4..0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Single</a:t>
                      </a:r>
                      <a:r>
                        <a:rPr lang="en-US" altLang="ko-KR" sz="2800" b="1" baseline="0" dirty="0">
                          <a:solidFill>
                            <a:schemeClr val="tx1"/>
                          </a:solidFill>
                        </a:rPr>
                        <a:t> Ended</a:t>
                      </a:r>
                    </a:p>
                    <a:p>
                      <a:pPr algn="ctr" latinLnBrk="1"/>
                      <a:r>
                        <a:rPr lang="en-US" altLang="ko-KR" sz="2800" b="1" baseline="0" dirty="0">
                          <a:solidFill>
                            <a:schemeClr val="tx1"/>
                          </a:solidFill>
                        </a:rPr>
                        <a:t>Input 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Positive Differential</a:t>
                      </a:r>
                    </a:p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Negative</a:t>
                      </a:r>
                      <a:r>
                        <a:rPr lang="en-US" altLang="ko-KR" sz="2800" b="1" baseline="0" dirty="0">
                          <a:solidFill>
                            <a:schemeClr val="tx1"/>
                          </a:solidFill>
                        </a:rPr>
                        <a:t> Differential</a:t>
                      </a:r>
                    </a:p>
                    <a:p>
                      <a:pPr algn="ctr" latinLnBrk="1"/>
                      <a:r>
                        <a:rPr lang="en-US" altLang="ko-KR" sz="2800" b="1" baseline="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Gain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85790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00000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ADC0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 gridSpan="3">
                  <a:txBody>
                    <a:bodyPr/>
                    <a:lstStyle/>
                    <a:p>
                      <a:pPr algn="ctr" latinLnBrk="1"/>
                      <a:endParaRPr lang="en-US" altLang="ko-KR" sz="2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2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2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2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93253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00001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ADC1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56571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00010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ADC2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308871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00011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ADC3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079376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00100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ADC4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76069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00101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ADC5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101850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00110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ADC6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527956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00111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</a:rPr>
                        <a:t>ADC7</a:t>
                      </a:r>
                      <a:endParaRPr lang="ko-KR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7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704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6.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기본 작동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8175168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6" y="2633211"/>
            <a:ext cx="6519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Display_voltage</a:t>
            </a:r>
            <a:r>
              <a:rPr lang="en-US" altLang="ko-KR" sz="24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(uint16_t </a:t>
            </a:r>
            <a:r>
              <a:rPr lang="en-US" altLang="ko-KR" sz="2400" b="1" dirty="0" err="1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adc_value</a:t>
            </a:r>
            <a:r>
              <a:rPr lang="en-US" altLang="ko-KR" sz="24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)</a:t>
            </a:r>
            <a:r>
              <a:rPr lang="ko-KR" altLang="en-US" sz="24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9305555" y="2375936"/>
            <a:ext cx="8175168" cy="7491964"/>
            <a:chOff x="9305555" y="3374043"/>
            <a:chExt cx="8175168" cy="596078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47" name="그룹 1012">
            <a:extLst>
              <a:ext uri="{FF2B5EF4-FFF2-40B4-BE49-F238E27FC236}">
                <a16:creationId xmlns:a16="http://schemas.microsoft.com/office/drawing/2014/main" id="{ABD14A03-95C5-488A-9D90-E565CAF6B048}"/>
              </a:ext>
            </a:extLst>
          </p:cNvPr>
          <p:cNvGrpSpPr/>
          <p:nvPr/>
        </p:nvGrpSpPr>
        <p:grpSpPr>
          <a:xfrm>
            <a:off x="9777504" y="3203948"/>
            <a:ext cx="7373272" cy="78441"/>
            <a:chOff x="9706503" y="4811234"/>
            <a:chExt cx="7373272" cy="78441"/>
          </a:xfrm>
        </p:grpSpPr>
        <p:pic>
          <p:nvPicPr>
            <p:cNvPr id="50" name="Object 35">
              <a:extLst>
                <a:ext uri="{FF2B5EF4-FFF2-40B4-BE49-F238E27FC236}">
                  <a16:creationId xmlns:a16="http://schemas.microsoft.com/office/drawing/2014/main" id="{66A0AB83-4C62-407A-967E-776CB4CA3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6503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51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9788390" y="2802901"/>
            <a:ext cx="285410" cy="257821"/>
            <a:chOff x="1467190" y="4047479"/>
            <a:chExt cx="465405" cy="465405"/>
          </a:xfrm>
        </p:grpSpPr>
        <p:pic>
          <p:nvPicPr>
            <p:cNvPr id="53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391650" y="2689170"/>
            <a:ext cx="637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573665" y="2610729"/>
            <a:ext cx="61386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LCD_1d2(float number)</a:t>
            </a:r>
            <a:r>
              <a:rPr lang="ko-KR" altLang="en-US" sz="3000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1D0424-CC1E-2248-210C-1008DD39F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13" y="3550167"/>
            <a:ext cx="7353300" cy="54010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6C9228-F4F8-8971-EC2F-4771818CC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3800" y="3695232"/>
            <a:ext cx="6638469" cy="51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4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27745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40318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 err="1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차별점</a:t>
            </a:r>
            <a:endParaRPr lang="ko-KR" altLang="en-US" sz="10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447800" y="6182822"/>
            <a:ext cx="5367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 LED, BUZZER(MODE2)</a:t>
            </a:r>
            <a:endParaRPr lang="ko-KR" altLang="en-US" sz="3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447800" y="6876445"/>
            <a:ext cx="6131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4digit 7segment(MODE3)</a:t>
            </a:r>
            <a:endParaRPr lang="ko-KR" altLang="en-US" sz="3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447800" y="5507910"/>
            <a:ext cx="35894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 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초기화면</a:t>
            </a:r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, 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719807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827348"/>
            <a:ext cx="56453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7. </a:t>
            </a:r>
            <a:r>
              <a:rPr lang="ko-KR" altLang="en-US" sz="32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차별점</a:t>
            </a:r>
            <a:endParaRPr lang="en-US" altLang="ko-KR" sz="32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  <a:p>
            <a:r>
              <a:rPr lang="ko-KR" altLang="en-US" sz="28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초기화면</a:t>
            </a:r>
            <a:r>
              <a:rPr lang="en-US" altLang="ko-KR" sz="28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로고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8175168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5" y="2633211"/>
            <a:ext cx="67403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초기화면 및 로고 </a:t>
            </a:r>
          </a:p>
        </p:txBody>
      </p: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8145584" y="2375936"/>
            <a:ext cx="8923216" cy="7491964"/>
            <a:chOff x="9305555" y="3374043"/>
            <a:chExt cx="8175168" cy="596078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3" y="3454198"/>
            <a:ext cx="6358854" cy="61567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B101D5-2438-3EDD-16C1-5140EE2DB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476500"/>
            <a:ext cx="6084485" cy="70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9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827348"/>
            <a:ext cx="5645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7. </a:t>
            </a:r>
            <a:r>
              <a:rPr lang="ko-KR" altLang="en-US" sz="32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차별점</a:t>
            </a:r>
            <a:endParaRPr lang="en-US" altLang="ko-KR" sz="32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  <a:p>
            <a:r>
              <a:rPr lang="en-US" altLang="ko-KR" sz="32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LED, BUZZER(MODE2)</a:t>
            </a:r>
            <a:endParaRPr lang="ko-KR" altLang="en-US" sz="32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8175168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5" y="2633211"/>
            <a:ext cx="67403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 err="1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LED_control</a:t>
            </a:r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(uint16_t voltage)</a:t>
            </a:r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grpSp>
        <p:nvGrpSpPr>
          <p:cNvPr id="41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9305555" y="2375936"/>
            <a:ext cx="8175168" cy="7491964"/>
            <a:chOff x="9305555" y="3374043"/>
            <a:chExt cx="8175168" cy="5960784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B6AB791-B7CE-820C-40B9-AB4BD35055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388" r="776" b="48230"/>
          <a:stretch/>
        </p:blipFill>
        <p:spPr>
          <a:xfrm>
            <a:off x="391432" y="3341327"/>
            <a:ext cx="8175168" cy="6118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CC64D9-6A46-B8CA-9FFD-31587EFDD6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22"/>
          <a:stretch/>
        </p:blipFill>
        <p:spPr>
          <a:xfrm>
            <a:off x="9338874" y="2633211"/>
            <a:ext cx="8190065" cy="713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11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827348"/>
            <a:ext cx="5645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7. </a:t>
            </a:r>
            <a:r>
              <a:rPr lang="ko-KR" altLang="en-US" sz="32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차별점</a:t>
            </a:r>
            <a:endParaRPr lang="en-US" altLang="ko-KR" sz="32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  <a:p>
            <a:r>
              <a:rPr lang="en-US" altLang="ko-KR" sz="32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4digit 7segment(MODE3)</a:t>
            </a:r>
            <a:endParaRPr lang="ko-KR" altLang="en-US" sz="32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17144322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5" y="2633211"/>
            <a:ext cx="67403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해당 코드</a:t>
            </a:r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(1)</a:t>
            </a:r>
            <a:endParaRPr lang="ko-KR" altLang="en-US" sz="3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391650" y="2689170"/>
            <a:ext cx="637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14A885-B318-A8D2-E881-49146D14F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4" y="3407995"/>
            <a:ext cx="16772836" cy="62152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E358B80-9E73-0175-442A-EB0AE65EA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0200" y="3067282"/>
            <a:ext cx="3937915" cy="33612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A366EB-6C0F-DE2B-B431-808FEE80BD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200" y="7472182"/>
            <a:ext cx="1524000" cy="20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1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57647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팀원 역할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950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827348"/>
            <a:ext cx="5645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7. </a:t>
            </a:r>
            <a:r>
              <a:rPr lang="ko-KR" altLang="en-US" sz="32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차별점</a:t>
            </a:r>
            <a:endParaRPr lang="en-US" altLang="ko-KR" sz="32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  <a:p>
            <a:r>
              <a:rPr lang="en-US" altLang="ko-KR" sz="32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4digit 7segment(MODE3)</a:t>
            </a:r>
            <a:endParaRPr lang="ko-KR" altLang="en-US" sz="32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44323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5" y="2633211"/>
            <a:ext cx="67403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해당 코드</a:t>
            </a:r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(2)</a:t>
            </a:r>
            <a:endParaRPr lang="ko-KR" altLang="en-US" sz="3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391650" y="2689170"/>
            <a:ext cx="637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9DAFBA-5E9C-20B6-26F2-1DD9DDB60F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3" y="133350"/>
            <a:ext cx="13096087" cy="100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2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 err="1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전체코드</a:t>
            </a:r>
            <a:endParaRPr lang="ko-KR" altLang="en-US" sz="10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518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8. </a:t>
            </a:r>
            <a:r>
              <a:rPr lang="ko-KR" altLang="en-US" sz="40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전체코드</a:t>
            </a:r>
            <a:endParaRPr lang="ko-KR" altLang="en-US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54635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BCE07F-E9B3-0A0A-0953-A418EFA92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09550"/>
            <a:ext cx="14277545" cy="98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3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8. </a:t>
            </a:r>
            <a:r>
              <a:rPr lang="ko-KR" altLang="en-US" sz="40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전체코드</a:t>
            </a:r>
            <a:endParaRPr lang="ko-KR" altLang="en-US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54635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502B641-D841-5C6C-5800-614EE5AA0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33350"/>
            <a:ext cx="13529400" cy="100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8. </a:t>
            </a:r>
            <a:r>
              <a:rPr lang="ko-KR" altLang="en-US" sz="40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전체코드</a:t>
            </a:r>
            <a:endParaRPr lang="ko-KR" altLang="en-US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54635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4B101D5-2438-3EDD-16C1-5140EE2DB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9903"/>
            <a:ext cx="10134600" cy="9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73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8. </a:t>
            </a:r>
            <a:r>
              <a:rPr lang="ko-KR" altLang="en-US" sz="40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전체코드</a:t>
            </a:r>
            <a:endParaRPr lang="ko-KR" altLang="en-US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54635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C85925-5AEB-2327-1B82-864B1CC92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0" y="190500"/>
            <a:ext cx="11963400" cy="987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8. </a:t>
            </a:r>
            <a:r>
              <a:rPr lang="ko-KR" altLang="en-US" sz="40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전체코드</a:t>
            </a:r>
            <a:endParaRPr lang="ko-KR" altLang="en-US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54635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7910F32-07BB-FC8F-F901-1979EFEA3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5250"/>
            <a:ext cx="10896600" cy="100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8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8. </a:t>
            </a:r>
            <a:r>
              <a:rPr lang="ko-KR" altLang="en-US" sz="40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전체코드</a:t>
            </a:r>
            <a:endParaRPr lang="ko-KR" altLang="en-US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54635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EF729BE-C8D6-5519-12C3-CB5A1B594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0" y="130126"/>
            <a:ext cx="12149594" cy="100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8. </a:t>
            </a:r>
            <a:r>
              <a:rPr lang="ko-KR" altLang="en-US" sz="40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전체코드</a:t>
            </a:r>
            <a:endParaRPr lang="ko-KR" altLang="en-US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54635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ADE0A73-AE13-7111-0FBC-36A452405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3350"/>
            <a:ext cx="12725400" cy="1002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8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 err="1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데모영상</a:t>
            </a:r>
            <a:endParaRPr lang="ko-KR" altLang="en-US" sz="10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08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0.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팀원 역할</a:t>
            </a:r>
            <a:endParaRPr lang="en-US" altLang="ko-KR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675607" y="2317467"/>
            <a:ext cx="6705600" cy="4062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1136265" y="3024145"/>
            <a:ext cx="5863594" cy="45719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1142502" y="2722832"/>
            <a:ext cx="218905" cy="192070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5" y="2633211"/>
            <a:ext cx="67403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058400" y="2633211"/>
            <a:ext cx="637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81000" y="6930163"/>
            <a:ext cx="16990423" cy="3107461"/>
            <a:chOff x="804991" y="3374043"/>
            <a:chExt cx="8175168" cy="5960784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9572749" y="2336306"/>
            <a:ext cx="7079351" cy="4062964"/>
            <a:chOff x="804991" y="3374043"/>
            <a:chExt cx="8175168" cy="5960784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9948947" y="2758216"/>
            <a:ext cx="218905" cy="192070"/>
            <a:chOff x="1467190" y="4047479"/>
            <a:chExt cx="465405" cy="465405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9948947" y="3048548"/>
            <a:ext cx="5863594" cy="45719"/>
            <a:chOff x="1205939" y="4811234"/>
            <a:chExt cx="7373272" cy="78441"/>
          </a:xfrm>
        </p:grpSpPr>
        <p:pic>
          <p:nvPicPr>
            <p:cNvPr id="24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779164" y="7169289"/>
            <a:ext cx="218905" cy="192070"/>
            <a:chOff x="1467190" y="4047479"/>
            <a:chExt cx="465405" cy="465405"/>
          </a:xfrm>
        </p:grpSpPr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8703DF-82BD-6B43-2271-1E5E1B359E1C}"/>
              </a:ext>
            </a:extLst>
          </p:cNvPr>
          <p:cNvSpPr/>
          <p:nvPr/>
        </p:nvSpPr>
        <p:spPr>
          <a:xfrm>
            <a:off x="1470860" y="256248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조장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김우성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F3C9B4-B592-0A86-512A-66533F951814}"/>
              </a:ext>
            </a:extLst>
          </p:cNvPr>
          <p:cNvSpPr/>
          <p:nvPr/>
        </p:nvSpPr>
        <p:spPr>
          <a:xfrm>
            <a:off x="10277305" y="256248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조원 박효진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A72E47-63A4-D85E-FD2A-6E8D37B8B27A}"/>
              </a:ext>
            </a:extLst>
          </p:cNvPr>
          <p:cNvSpPr/>
          <p:nvPr/>
        </p:nvSpPr>
        <p:spPr>
          <a:xfrm>
            <a:off x="1145230" y="3460798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CC211F-F967-CBFC-6ED6-E99E626C739B}"/>
              </a:ext>
            </a:extLst>
          </p:cNvPr>
          <p:cNvSpPr/>
          <p:nvPr/>
        </p:nvSpPr>
        <p:spPr>
          <a:xfrm>
            <a:off x="9837048" y="3454308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발표자료 제작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E2DD2F-1A94-1F29-4A3E-39A1A62C22B4}"/>
              </a:ext>
            </a:extLst>
          </p:cNvPr>
          <p:cNvSpPr/>
          <p:nvPr/>
        </p:nvSpPr>
        <p:spPr>
          <a:xfrm>
            <a:off x="9837048" y="4306828"/>
            <a:ext cx="68150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4digit 7segment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자료조사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작동원리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6054C7-7F47-A0C2-0642-4A2E320506C5}"/>
              </a:ext>
            </a:extLst>
          </p:cNvPr>
          <p:cNvSpPr/>
          <p:nvPr/>
        </p:nvSpPr>
        <p:spPr>
          <a:xfrm>
            <a:off x="783645" y="7761897"/>
            <a:ext cx="9165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차별점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)(BUZZER, LED, 4digit 7segment)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 토의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5E35C-0A3F-9A6E-18EC-F831DDDF13A8}"/>
              </a:ext>
            </a:extLst>
          </p:cNvPr>
          <p:cNvSpPr/>
          <p:nvPr/>
        </p:nvSpPr>
        <p:spPr>
          <a:xfrm>
            <a:off x="1136265" y="7040809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47674B-D0AF-FBEF-9253-ACFCBABCF408}"/>
              </a:ext>
            </a:extLst>
          </p:cNvPr>
          <p:cNvSpPr/>
          <p:nvPr/>
        </p:nvSpPr>
        <p:spPr>
          <a:xfrm>
            <a:off x="779164" y="845975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보고서 제작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296E1-6BDA-C997-D937-ED60440DBCE0}"/>
              </a:ext>
            </a:extLst>
          </p:cNvPr>
          <p:cNvSpPr/>
          <p:nvPr/>
        </p:nvSpPr>
        <p:spPr>
          <a:xfrm>
            <a:off x="779164" y="9146872"/>
            <a:ext cx="7221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적극적인 참여 와 기여 및 커뮤니케이션</a:t>
            </a:r>
          </a:p>
        </p:txBody>
      </p:sp>
    </p:spTree>
    <p:extLst>
      <p:ext uri="{BB962C8B-B14F-4D97-AF65-F5344CB8AC3E}">
        <p14:creationId xmlns:p14="http://schemas.microsoft.com/office/powerpoint/2010/main" val="1422830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9. </a:t>
            </a:r>
            <a:r>
              <a:rPr lang="ko-KR" altLang="en-US" sz="4000" b="1" dirty="0" err="1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데모영상</a:t>
            </a:r>
            <a:endParaRPr lang="ko-KR" altLang="en-US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4" y="2375936"/>
            <a:ext cx="17154635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pic>
        <p:nvPicPr>
          <p:cNvPr id="3" name="KakaoTalk_20230608_232711586">
            <a:hlinkClick r:id="" action="ppaction://media"/>
            <a:extLst>
              <a:ext uri="{FF2B5EF4-FFF2-40B4-BE49-F238E27FC236}">
                <a16:creationId xmlns:a16="http://schemas.microsoft.com/office/drawing/2014/main" id="{3D944152-5B86-15E0-FB41-62D5DA305C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6345577" y="1492754"/>
            <a:ext cx="5206206" cy="92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274947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일정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793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10.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일정</a:t>
            </a:r>
          </a:p>
        </p:txBody>
      </p:sp>
      <p:grpSp>
        <p:nvGrpSpPr>
          <p:cNvPr id="2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71365" y="2375936"/>
            <a:ext cx="8175168" cy="7491964"/>
            <a:chOff x="804991" y="3374043"/>
            <a:chExt cx="8175168" cy="596078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772313" y="3203948"/>
            <a:ext cx="7373272" cy="78441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7895" y="2781300"/>
            <a:ext cx="285410" cy="257821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5" y="2633211"/>
            <a:ext cx="67403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초기 일정표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391650" y="2689170"/>
            <a:ext cx="637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9196831" y="2353076"/>
            <a:ext cx="8175168" cy="7491964"/>
            <a:chOff x="804991" y="3374043"/>
            <a:chExt cx="8175168" cy="5960784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9597779" y="3181088"/>
            <a:ext cx="7373272" cy="78441"/>
            <a:chOff x="1205939" y="4811234"/>
            <a:chExt cx="7373272" cy="78441"/>
          </a:xfrm>
        </p:grpSpPr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19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9673361" y="2758440"/>
            <a:ext cx="285410" cy="257821"/>
            <a:chOff x="1467190" y="4047479"/>
            <a:chExt cx="465405" cy="465405"/>
          </a:xfrm>
        </p:grpSpPr>
        <p:pic>
          <p:nvPicPr>
            <p:cNvPr id="20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230661" y="2610351"/>
            <a:ext cx="67403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실제 일정 진행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14771" y="3689515"/>
            <a:ext cx="634802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/>
              <a:t>● 총 기간 </a:t>
            </a:r>
            <a:r>
              <a:rPr lang="en-US" altLang="ko-KR" sz="3200" b="1" dirty="0"/>
              <a:t>5/23~31</a:t>
            </a:r>
          </a:p>
          <a:p>
            <a:r>
              <a:rPr lang="ko-KR" altLang="en-US" sz="3200" b="1" dirty="0"/>
              <a:t>● </a:t>
            </a:r>
            <a:r>
              <a:rPr lang="en-US" altLang="ko-KR" sz="3200" b="1" dirty="0"/>
              <a:t>5/23 : </a:t>
            </a:r>
            <a:r>
              <a:rPr lang="ko-KR" altLang="en-US" sz="3200" b="1" dirty="0"/>
              <a:t>자료조사</a:t>
            </a:r>
            <a:endParaRPr lang="en-US" altLang="ko-KR" sz="3200" b="1" dirty="0"/>
          </a:p>
          <a:p>
            <a:r>
              <a:rPr lang="ko-KR" altLang="en-US" sz="3200" b="1" dirty="0"/>
              <a:t>● </a:t>
            </a:r>
            <a:r>
              <a:rPr lang="en-US" altLang="ko-KR" sz="3200" b="1" dirty="0"/>
              <a:t>5/24~25 : </a:t>
            </a:r>
            <a:r>
              <a:rPr lang="ko-KR" altLang="en-US" sz="3200" b="1" dirty="0"/>
              <a:t>코드 작성</a:t>
            </a:r>
            <a:endParaRPr lang="en-US" altLang="ko-KR" sz="3200" b="1" dirty="0"/>
          </a:p>
          <a:p>
            <a:r>
              <a:rPr lang="ko-KR" altLang="en-US" sz="3200" b="1" dirty="0"/>
              <a:t>● </a:t>
            </a:r>
            <a:r>
              <a:rPr lang="en-US" altLang="ko-KR" sz="3200" b="1" dirty="0"/>
              <a:t>5/26 : </a:t>
            </a:r>
            <a:r>
              <a:rPr lang="ko-KR" altLang="en-US" sz="3200" b="1" dirty="0"/>
              <a:t>최초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코드 실행 테스트 진행</a:t>
            </a:r>
            <a:endParaRPr lang="en-US" altLang="ko-KR" sz="3200" b="1" dirty="0"/>
          </a:p>
          <a:p>
            <a:r>
              <a:rPr lang="ko-KR" altLang="en-US" sz="3200" b="1" dirty="0"/>
              <a:t>●</a:t>
            </a:r>
            <a:r>
              <a:rPr lang="en-US" altLang="ko-KR" sz="3200" b="1" dirty="0"/>
              <a:t> 5/27~29 : </a:t>
            </a:r>
            <a:r>
              <a:rPr lang="ko-KR" altLang="en-US" sz="3200" b="1" dirty="0"/>
              <a:t>코드 디버깅</a:t>
            </a:r>
            <a:endParaRPr lang="en-US" altLang="ko-KR" sz="3200" b="1" dirty="0"/>
          </a:p>
          <a:p>
            <a:r>
              <a:rPr lang="ko-KR" altLang="en-US" sz="3200" b="1" dirty="0"/>
              <a:t>● </a:t>
            </a:r>
            <a:r>
              <a:rPr lang="en-US" altLang="ko-KR" sz="3200" b="1" dirty="0"/>
              <a:t>5/30 : </a:t>
            </a:r>
            <a:r>
              <a:rPr lang="ko-KR" altLang="en-US" sz="3200" b="1" dirty="0"/>
              <a:t>중간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코드 실행 테스트 진행</a:t>
            </a:r>
            <a:endParaRPr lang="en-US" altLang="ko-KR" sz="3200" b="1" dirty="0"/>
          </a:p>
          <a:p>
            <a:r>
              <a:rPr lang="ko-KR" altLang="en-US" sz="3200" b="1" dirty="0"/>
              <a:t>● </a:t>
            </a:r>
            <a:r>
              <a:rPr lang="en-US" altLang="ko-KR" sz="3200" b="1" dirty="0"/>
              <a:t>5/31 : </a:t>
            </a:r>
            <a:r>
              <a:rPr lang="ko-KR" altLang="en-US" sz="3200" b="1" dirty="0"/>
              <a:t>최종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코드 실행 테스트 진행 및 과제 완성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594405" y="3335216"/>
            <a:ext cx="779986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/>
              <a:t>● 총 기간 </a:t>
            </a:r>
            <a:r>
              <a:rPr lang="en-US" altLang="ko-KR" sz="3000" b="1" dirty="0"/>
              <a:t>5/23~31</a:t>
            </a:r>
          </a:p>
          <a:p>
            <a:r>
              <a:rPr lang="ko-KR" altLang="en-US" sz="3000" b="1" dirty="0"/>
              <a:t>● </a:t>
            </a:r>
            <a:r>
              <a:rPr lang="en-US" altLang="ko-KR" sz="3000" b="1" dirty="0"/>
              <a:t>5/23~24 : </a:t>
            </a:r>
            <a:r>
              <a:rPr lang="ko-KR" altLang="en-US" sz="3000" b="1" dirty="0"/>
              <a:t>아이디어 구성</a:t>
            </a:r>
            <a:r>
              <a:rPr lang="en-US" altLang="ko-KR" sz="3000" b="1" dirty="0"/>
              <a:t>,</a:t>
            </a:r>
            <a:r>
              <a:rPr lang="ko-KR" altLang="en-US" sz="3000" b="1" dirty="0"/>
              <a:t>레지스터 공부</a:t>
            </a:r>
            <a:r>
              <a:rPr lang="en-US" altLang="ko-KR" sz="3000" b="1" dirty="0"/>
              <a:t>,</a:t>
            </a:r>
            <a:r>
              <a:rPr lang="ko-KR" altLang="en-US" sz="3000" b="1" dirty="0"/>
              <a:t> 부팅 초기화면에 대한 </a:t>
            </a:r>
            <a:r>
              <a:rPr lang="en-US" altLang="ko-KR" sz="3000" b="1" dirty="0"/>
              <a:t>1</a:t>
            </a:r>
            <a:r>
              <a:rPr lang="ko-KR" altLang="en-US" sz="3000" b="1" dirty="0"/>
              <a:t>차 코드 작성</a:t>
            </a:r>
            <a:endParaRPr lang="en-US" altLang="ko-KR" sz="3000" b="1" dirty="0"/>
          </a:p>
          <a:p>
            <a:r>
              <a:rPr lang="ko-KR" altLang="en-US" sz="3000" b="1" dirty="0"/>
              <a:t>● </a:t>
            </a:r>
            <a:r>
              <a:rPr lang="en-US" altLang="ko-KR" sz="3000" b="1" dirty="0"/>
              <a:t>5/25(15:30~19:00) :</a:t>
            </a:r>
            <a:r>
              <a:rPr lang="ko-KR" altLang="en-US" sz="3000" b="1" dirty="0"/>
              <a:t>실습실에서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기본 동작 </a:t>
            </a:r>
            <a:r>
              <a:rPr lang="en-US" altLang="ko-KR" sz="3000" b="1" dirty="0"/>
              <a:t>ADC </a:t>
            </a:r>
            <a:r>
              <a:rPr lang="ko-KR" altLang="en-US" sz="3000" b="1" dirty="0"/>
              <a:t>코드 구현</a:t>
            </a:r>
            <a:r>
              <a:rPr lang="en-US" altLang="ko-KR" sz="3000" b="1" dirty="0"/>
              <a:t> </a:t>
            </a:r>
          </a:p>
          <a:p>
            <a:endParaRPr lang="en-US" altLang="ko-KR" sz="3000" b="1" dirty="0"/>
          </a:p>
          <a:p>
            <a:r>
              <a:rPr lang="ko-KR" altLang="en-US" sz="3000" b="1" dirty="0"/>
              <a:t>● </a:t>
            </a:r>
            <a:r>
              <a:rPr lang="en-US" altLang="ko-KR" sz="3000" b="1" dirty="0"/>
              <a:t>5/26~29</a:t>
            </a:r>
          </a:p>
          <a:p>
            <a:r>
              <a:rPr lang="en-US" altLang="ko-KR" sz="3000" b="1" dirty="0"/>
              <a:t>26) BUZZER, LED </a:t>
            </a:r>
            <a:r>
              <a:rPr lang="ko-KR" altLang="en-US" sz="3000" b="1" dirty="0"/>
              <a:t>기능을  </a:t>
            </a:r>
            <a:r>
              <a:rPr lang="en-US" altLang="ko-KR" sz="3000" b="1" dirty="0"/>
              <a:t>ADC</a:t>
            </a:r>
            <a:r>
              <a:rPr lang="ko-KR" altLang="en-US" sz="3000" b="1" dirty="0"/>
              <a:t>와</a:t>
            </a:r>
            <a:r>
              <a:rPr lang="en-US" altLang="ko-KR" sz="3000" b="1" dirty="0"/>
              <a:t> </a:t>
            </a:r>
            <a:r>
              <a:rPr lang="ko-KR" altLang="en-US" sz="3000" b="1" dirty="0"/>
              <a:t>동기화 및 구현 </a:t>
            </a:r>
            <a:endParaRPr lang="en-US" altLang="ko-KR" sz="3000" b="1" dirty="0"/>
          </a:p>
          <a:p>
            <a:r>
              <a:rPr lang="en-US" altLang="ko-KR" sz="3000" b="1" dirty="0"/>
              <a:t>29) MODE1, 2, 3 </a:t>
            </a:r>
            <a:r>
              <a:rPr lang="ko-KR" altLang="en-US" sz="3000" b="1" dirty="0"/>
              <a:t>구분  동작 구현</a:t>
            </a:r>
            <a:endParaRPr lang="en-US" altLang="ko-KR" sz="3000" b="1" dirty="0"/>
          </a:p>
          <a:p>
            <a:endParaRPr lang="en-US" altLang="ko-KR" sz="3000" b="1" dirty="0"/>
          </a:p>
          <a:p>
            <a:r>
              <a:rPr lang="ko-KR" altLang="en-US" sz="3000" b="1" dirty="0"/>
              <a:t>●</a:t>
            </a:r>
            <a:r>
              <a:rPr lang="en-US" altLang="ko-KR" sz="3000" b="1" dirty="0"/>
              <a:t> 5/31(18:00~19:15): </a:t>
            </a:r>
            <a:r>
              <a:rPr lang="ko-KR" altLang="en-US" sz="3000" b="1" dirty="0"/>
              <a:t>실습실에서 </a:t>
            </a:r>
            <a:r>
              <a:rPr lang="en-US" altLang="ko-KR" sz="3000" b="1" dirty="0"/>
              <a:t>4digit 7segment </a:t>
            </a:r>
            <a:r>
              <a:rPr lang="ko-KR" altLang="en-US" sz="3000" b="1" dirty="0"/>
              <a:t>하드웨어 구성 </a:t>
            </a:r>
            <a:endParaRPr lang="en-US" altLang="ko-KR" sz="3000" b="1" dirty="0"/>
          </a:p>
          <a:p>
            <a:r>
              <a:rPr lang="ko-KR" altLang="en-US" sz="3000" b="1" dirty="0"/>
              <a:t>● </a:t>
            </a:r>
            <a:r>
              <a:rPr lang="en-US" altLang="ko-KR" sz="3000" b="1" dirty="0"/>
              <a:t>5/31(21:00~01:00): 4digit 7segment</a:t>
            </a:r>
            <a:r>
              <a:rPr lang="ko-KR" altLang="en-US" sz="3000" b="1" dirty="0"/>
              <a:t>를</a:t>
            </a:r>
            <a:r>
              <a:rPr lang="en-US" altLang="ko-KR" sz="3000" b="1" dirty="0"/>
              <a:t> ADC </a:t>
            </a:r>
            <a:r>
              <a:rPr lang="ko-KR" altLang="en-US" sz="3000" b="1" dirty="0"/>
              <a:t>코드와 동기화 및 구현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최종 완성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2244862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31822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Q&amp;A</a:t>
            </a:r>
            <a:endParaRPr lang="ko-KR" altLang="en-US" sz="10000" b="1" dirty="0">
              <a:solidFill>
                <a:schemeClr val="bg1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748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95238"/>
            <a:ext cx="18285714" cy="8943780"/>
            <a:chOff x="0" y="-895238"/>
            <a:chExt cx="18285714" cy="89437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895238"/>
              <a:ext cx="18285714" cy="89437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4760" y="1633306"/>
            <a:ext cx="1776194" cy="1840921"/>
            <a:chOff x="8254760" y="1633306"/>
            <a:chExt cx="1776194" cy="1840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4760" y="1633306"/>
              <a:ext cx="1776194" cy="1840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17431" y="6340115"/>
            <a:ext cx="793310" cy="309379"/>
            <a:chOff x="16717431" y="6340115"/>
            <a:chExt cx="793310" cy="3093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7431" y="6340115"/>
              <a:ext cx="793310" cy="309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8954" y="5969988"/>
            <a:ext cx="800220" cy="524816"/>
            <a:chOff x="14408954" y="5969988"/>
            <a:chExt cx="800220" cy="5248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8954" y="5969988"/>
              <a:ext cx="800220" cy="524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9990" y="5419337"/>
            <a:ext cx="819212" cy="319481"/>
            <a:chOff x="1269990" y="5419337"/>
            <a:chExt cx="819212" cy="3194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990" y="5419337"/>
              <a:ext cx="819212" cy="31948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B6616E-5806-43A4-ACD2-FC3BB562FEB8}"/>
              </a:ext>
            </a:extLst>
          </p:cNvPr>
          <p:cNvSpPr/>
          <p:nvPr/>
        </p:nvSpPr>
        <p:spPr>
          <a:xfrm>
            <a:off x="6879256" y="3634244"/>
            <a:ext cx="4673074" cy="1499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감사합니다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5715000" y="8218356"/>
            <a:ext cx="7095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전자공학과 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1723001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김우성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5715000" y="9195776"/>
            <a:ext cx="70952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전자공학과 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1723417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박효진</a:t>
            </a:r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168070" y="6340115"/>
            <a:ext cx="19495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3</a:t>
            </a:r>
            <a:r>
              <a:rPr lang="ko-KR" altLang="en-US" sz="8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조</a:t>
            </a:r>
            <a:endParaRPr lang="ko-KR" altLang="en-US" sz="8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727801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57647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선정 이유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71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972000"/>
            <a:ext cx="56453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1. 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선정이유</a:t>
            </a:r>
            <a:endParaRPr lang="en-US" altLang="ko-KR" sz="4000" b="1" dirty="0">
              <a:solidFill>
                <a:srgbClr val="FFFFFF"/>
              </a:solidFill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pic>
        <p:nvPicPr>
          <p:cNvPr id="30" name="Object 5">
            <a:extLst>
              <a:ext uri="{FF2B5EF4-FFF2-40B4-BE49-F238E27FC236}">
                <a16:creationId xmlns:a16="http://schemas.microsoft.com/office/drawing/2014/main" id="{8EF8E337-E36D-4FA9-869F-3878163F44A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607" y="2317467"/>
            <a:ext cx="6705600" cy="4062964"/>
          </a:xfrm>
          <a:prstGeom prst="rect">
            <a:avLst/>
          </a:prstGeom>
        </p:spPr>
      </p:pic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1136265" y="3024145"/>
            <a:ext cx="5863594" cy="45719"/>
            <a:chOff x="1205939" y="4811234"/>
            <a:chExt cx="7373272" cy="78441"/>
          </a:xfrm>
        </p:grpSpPr>
        <p:pic>
          <p:nvPicPr>
            <p:cNvPr id="32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33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1142502" y="2722832"/>
            <a:ext cx="218905" cy="192070"/>
            <a:chOff x="1467190" y="4047479"/>
            <a:chExt cx="465405" cy="465405"/>
          </a:xfrm>
        </p:grpSpPr>
        <p:pic>
          <p:nvPicPr>
            <p:cNvPr id="34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05195" y="2633211"/>
            <a:ext cx="67403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058400" y="2633211"/>
            <a:ext cx="637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</a:t>
            </a: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381000" y="6930163"/>
            <a:ext cx="16990423" cy="3107461"/>
            <a:chOff x="804991" y="3374043"/>
            <a:chExt cx="8175168" cy="5960784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240EDE59-06E9-44B0-859B-9CB4E20AB785}"/>
              </a:ext>
            </a:extLst>
          </p:cNvPr>
          <p:cNvGrpSpPr/>
          <p:nvPr/>
        </p:nvGrpSpPr>
        <p:grpSpPr>
          <a:xfrm>
            <a:off x="9572749" y="2336306"/>
            <a:ext cx="7079351" cy="4062964"/>
            <a:chOff x="804991" y="3374043"/>
            <a:chExt cx="8175168" cy="5960784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8EF8E337-E36D-4FA9-869F-3878163F4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91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21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9948947" y="2758216"/>
            <a:ext cx="218905" cy="192070"/>
            <a:chOff x="1467190" y="4047479"/>
            <a:chExt cx="465405" cy="465405"/>
          </a:xfrm>
        </p:grpSpPr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grpSp>
        <p:nvGrpSpPr>
          <p:cNvPr id="23" name="그룹 1003">
            <a:extLst>
              <a:ext uri="{FF2B5EF4-FFF2-40B4-BE49-F238E27FC236}">
                <a16:creationId xmlns:a16="http://schemas.microsoft.com/office/drawing/2014/main" id="{5206E747-2323-426A-A4F7-E6847D6FC492}"/>
              </a:ext>
            </a:extLst>
          </p:cNvPr>
          <p:cNvGrpSpPr/>
          <p:nvPr/>
        </p:nvGrpSpPr>
        <p:grpSpPr>
          <a:xfrm>
            <a:off x="9948947" y="3048548"/>
            <a:ext cx="5863594" cy="45719"/>
            <a:chOff x="1205939" y="4811234"/>
            <a:chExt cx="7373272" cy="78441"/>
          </a:xfrm>
        </p:grpSpPr>
        <p:pic>
          <p:nvPicPr>
            <p:cNvPr id="24" name="Object 8">
              <a:extLst>
                <a:ext uri="{FF2B5EF4-FFF2-40B4-BE49-F238E27FC236}">
                  <a16:creationId xmlns:a16="http://schemas.microsoft.com/office/drawing/2014/main" id="{5A82E222-925F-42BA-B10E-514C9097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939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779164" y="7169289"/>
            <a:ext cx="218905" cy="192070"/>
            <a:chOff x="1467190" y="4047479"/>
            <a:chExt cx="465405" cy="465405"/>
          </a:xfrm>
        </p:grpSpPr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8703DF-82BD-6B43-2271-1E5E1B359E1C}"/>
              </a:ext>
            </a:extLst>
          </p:cNvPr>
          <p:cNvSpPr/>
          <p:nvPr/>
        </p:nvSpPr>
        <p:spPr>
          <a:xfrm>
            <a:off x="1470860" y="256248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현실성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F3C9B4-B592-0A86-512A-66533F951814}"/>
              </a:ext>
            </a:extLst>
          </p:cNvPr>
          <p:cNvSpPr/>
          <p:nvPr/>
        </p:nvSpPr>
        <p:spPr>
          <a:xfrm>
            <a:off x="10277305" y="256248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A72E47-63A4-D85E-FD2A-6E8D37B8B27A}"/>
              </a:ext>
            </a:extLst>
          </p:cNvPr>
          <p:cNvSpPr/>
          <p:nvPr/>
        </p:nvSpPr>
        <p:spPr>
          <a:xfrm>
            <a:off x="1145230" y="3460798"/>
            <a:ext cx="55603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시간 내에 완성해야 하는 프로젝트 주제 중 실제로 다뤄본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AVR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과제가 시간 단축과 과제의 완성도에 있어 용이할 것으로 생각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CC211F-F967-CBFC-6ED6-E99E626C739B}"/>
              </a:ext>
            </a:extLst>
          </p:cNvPr>
          <p:cNvSpPr/>
          <p:nvPr/>
        </p:nvSpPr>
        <p:spPr>
          <a:xfrm>
            <a:off x="9837048" y="3454307"/>
            <a:ext cx="6372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ATmega128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과제에서는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ADC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사용해보지 않았기 때문에 경험해 볼 좋은 기회일 것으로 생각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E2DD2F-1A94-1F29-4A3E-39A1A62C22B4}"/>
              </a:ext>
            </a:extLst>
          </p:cNvPr>
          <p:cNvSpPr/>
          <p:nvPr/>
        </p:nvSpPr>
        <p:spPr>
          <a:xfrm>
            <a:off x="9837048" y="4306828"/>
            <a:ext cx="68150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6054C7-7F47-A0C2-0642-4A2E320506C5}"/>
              </a:ext>
            </a:extLst>
          </p:cNvPr>
          <p:cNvSpPr/>
          <p:nvPr/>
        </p:nvSpPr>
        <p:spPr>
          <a:xfrm>
            <a:off x="783645" y="7761897"/>
            <a:ext cx="156471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 프로그래밍 능력이 향후 커리어 개발 및 업무 능력 향상에 도움이 될 것으로 생각되었는데 마침 이번 프로젝트 주제 중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AVR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프로젝트가 있어 실제로 프로젝트를 완성해보고 경험치를 쌓일 것을 기대하여 선정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15E35C-0A3F-9A6E-18EC-F831DDDF13A8}"/>
              </a:ext>
            </a:extLst>
          </p:cNvPr>
          <p:cNvSpPr/>
          <p:nvPr/>
        </p:nvSpPr>
        <p:spPr>
          <a:xfrm>
            <a:off x="1136265" y="7040809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71137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705316"/>
            <a:ext cx="18285714" cy="10111755"/>
            <a:chOff x="-9524" y="727801"/>
            <a:chExt cx="18285714" cy="101117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727801"/>
              <a:ext cx="18285714" cy="101117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277" y="1938319"/>
            <a:ext cx="5484088" cy="5683935"/>
            <a:chOff x="12512277" y="1938319"/>
            <a:chExt cx="5484088" cy="56839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277" y="1938319"/>
              <a:ext cx="5484088" cy="568393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3AA89D-0455-4BE9-989E-2A5370210143}"/>
              </a:ext>
            </a:extLst>
          </p:cNvPr>
          <p:cNvSpPr txBox="1"/>
          <p:nvPr/>
        </p:nvSpPr>
        <p:spPr>
          <a:xfrm>
            <a:off x="1133059" y="3512284"/>
            <a:ext cx="117952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설계 구조 및 가이드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B83ED0-AFC1-4985-8E25-81347847C0C9}"/>
              </a:ext>
            </a:extLst>
          </p:cNvPr>
          <p:cNvSpPr/>
          <p:nvPr/>
        </p:nvSpPr>
        <p:spPr>
          <a:xfrm>
            <a:off x="1141768" y="5179556"/>
            <a:ext cx="9144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96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740378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FA0150-A8ED-4C63-AC00-F3DC2302DAD9}"/>
              </a:ext>
            </a:extLst>
          </p:cNvPr>
          <p:cNvSpPr/>
          <p:nvPr/>
        </p:nvSpPr>
        <p:spPr>
          <a:xfrm>
            <a:off x="1447800" y="8381204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325655" y="7351346"/>
            <a:ext cx="1922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순서도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325655" y="8089420"/>
            <a:ext cx="6338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 ATmega128 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 추가된 부품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060618-FB02-4E91-8535-4299E55A1812}"/>
              </a:ext>
            </a:extLst>
          </p:cNvPr>
          <p:cNvSpPr/>
          <p:nvPr/>
        </p:nvSpPr>
        <p:spPr>
          <a:xfrm>
            <a:off x="1325655" y="5761194"/>
            <a:ext cx="3631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 외부 회로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2919A4-138A-8479-5BA1-E6B72AF54E2C}"/>
              </a:ext>
            </a:extLst>
          </p:cNvPr>
          <p:cNvSpPr/>
          <p:nvPr/>
        </p:nvSpPr>
        <p:spPr>
          <a:xfrm>
            <a:off x="1325655" y="6596896"/>
            <a:ext cx="5016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 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시스템 동작 알고리즘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A4E507-B30F-46AC-B702-C39A72E48E15}"/>
              </a:ext>
            </a:extLst>
          </p:cNvPr>
          <p:cNvSpPr/>
          <p:nvPr/>
        </p:nvSpPr>
        <p:spPr>
          <a:xfrm>
            <a:off x="1325655" y="8754257"/>
            <a:ext cx="5253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- ATmega128 </a:t>
            </a:r>
            <a:r>
              <a:rPr lang="ko-KR" altLang="en-US" sz="36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내부 부품</a:t>
            </a:r>
          </a:p>
        </p:txBody>
      </p:sp>
    </p:spTree>
    <p:extLst>
      <p:ext uri="{BB962C8B-B14F-4D97-AF65-F5344CB8AC3E}">
        <p14:creationId xmlns:p14="http://schemas.microsoft.com/office/powerpoint/2010/main" val="347177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9305555" y="2375936"/>
            <a:ext cx="8175168" cy="7491964"/>
            <a:chOff x="9305555" y="3374043"/>
            <a:chExt cx="8175168" cy="5960784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62" name="그룹 1012">
            <a:extLst>
              <a:ext uri="{FF2B5EF4-FFF2-40B4-BE49-F238E27FC236}">
                <a16:creationId xmlns:a16="http://schemas.microsoft.com/office/drawing/2014/main" id="{ABD14A03-95C5-488A-9D90-E565CAF6B048}"/>
              </a:ext>
            </a:extLst>
          </p:cNvPr>
          <p:cNvGrpSpPr/>
          <p:nvPr/>
        </p:nvGrpSpPr>
        <p:grpSpPr>
          <a:xfrm>
            <a:off x="9777504" y="3203948"/>
            <a:ext cx="7373272" cy="78441"/>
            <a:chOff x="9706503" y="4811234"/>
            <a:chExt cx="7373272" cy="78441"/>
          </a:xfrm>
        </p:grpSpPr>
        <p:pic>
          <p:nvPicPr>
            <p:cNvPr id="63" name="Object 35">
              <a:extLst>
                <a:ext uri="{FF2B5EF4-FFF2-40B4-BE49-F238E27FC236}">
                  <a16:creationId xmlns:a16="http://schemas.microsoft.com/office/drawing/2014/main" id="{66A0AB83-4C62-407A-967E-776CB4CA3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6503" y="4811234"/>
              <a:ext cx="7373272" cy="78441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720000"/>
            <a:ext cx="5645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.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설계 구조 및 가이드</a:t>
            </a:r>
          </a:p>
        </p:txBody>
      </p:sp>
      <p:grpSp>
        <p:nvGrpSpPr>
          <p:cNvPr id="36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9788390" y="2802901"/>
            <a:ext cx="285410" cy="257821"/>
            <a:chOff x="1467190" y="4047479"/>
            <a:chExt cx="465405" cy="465405"/>
          </a:xfrm>
        </p:grpSpPr>
        <p:pic>
          <p:nvPicPr>
            <p:cNvPr id="37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0391650" y="2689170"/>
            <a:ext cx="59151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시스템 동작 알고리즘</a:t>
            </a:r>
          </a:p>
        </p:txBody>
      </p:sp>
      <p:grpSp>
        <p:nvGrpSpPr>
          <p:cNvPr id="39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439299" y="2375936"/>
            <a:ext cx="8175168" cy="7491964"/>
            <a:chOff x="9305555" y="3374043"/>
            <a:chExt cx="8175168" cy="5960784"/>
          </a:xfrm>
        </p:grpSpPr>
        <p:pic>
          <p:nvPicPr>
            <p:cNvPr id="40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41" name="그룹 1012">
            <a:extLst>
              <a:ext uri="{FF2B5EF4-FFF2-40B4-BE49-F238E27FC236}">
                <a16:creationId xmlns:a16="http://schemas.microsoft.com/office/drawing/2014/main" id="{ABD14A03-95C5-488A-9D90-E565CAF6B048}"/>
              </a:ext>
            </a:extLst>
          </p:cNvPr>
          <p:cNvGrpSpPr/>
          <p:nvPr/>
        </p:nvGrpSpPr>
        <p:grpSpPr>
          <a:xfrm>
            <a:off x="833654" y="3243169"/>
            <a:ext cx="7373272" cy="78441"/>
            <a:chOff x="9706503" y="4811234"/>
            <a:chExt cx="7373272" cy="78441"/>
          </a:xfrm>
        </p:grpSpPr>
        <p:pic>
          <p:nvPicPr>
            <p:cNvPr id="44" name="Object 35">
              <a:extLst>
                <a:ext uri="{FF2B5EF4-FFF2-40B4-BE49-F238E27FC236}">
                  <a16:creationId xmlns:a16="http://schemas.microsoft.com/office/drawing/2014/main" id="{66A0AB83-4C62-407A-967E-776CB4CA3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6503" y="4811234"/>
              <a:ext cx="7373272" cy="78441"/>
            </a:xfrm>
            <a:prstGeom prst="rect">
              <a:avLst/>
            </a:prstGeom>
          </p:spPr>
        </p:pic>
      </p:grpSp>
      <p:grpSp>
        <p:nvGrpSpPr>
          <p:cNvPr id="47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844540" y="2842122"/>
            <a:ext cx="285410" cy="257821"/>
            <a:chOff x="1467190" y="4047479"/>
            <a:chExt cx="465405" cy="465405"/>
          </a:xfrm>
        </p:grpSpPr>
        <p:pic>
          <p:nvPicPr>
            <p:cNvPr id="50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447800" y="2728391"/>
            <a:ext cx="637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외부 회로 설계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5BFA45E-EC48-044B-BB08-0023259F0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96075"/>
              </p:ext>
            </p:extLst>
          </p:nvPr>
        </p:nvGraphicFramePr>
        <p:xfrm>
          <a:off x="9372600" y="3607265"/>
          <a:ext cx="8072781" cy="496523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09392">
                  <a:extLst>
                    <a:ext uri="{9D8B030D-6E8A-4147-A177-3AD203B41FA5}">
                      <a16:colId xmlns:a16="http://schemas.microsoft.com/office/drawing/2014/main" val="1619137390"/>
                    </a:ext>
                  </a:extLst>
                </a:gridCol>
                <a:gridCol w="1629008">
                  <a:extLst>
                    <a:ext uri="{9D8B030D-6E8A-4147-A177-3AD203B41FA5}">
                      <a16:colId xmlns:a16="http://schemas.microsoft.com/office/drawing/2014/main" val="388832195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355940758"/>
                    </a:ext>
                  </a:extLst>
                </a:gridCol>
                <a:gridCol w="1976781">
                  <a:extLst>
                    <a:ext uri="{9D8B030D-6E8A-4147-A177-3AD203B41FA5}">
                      <a16:colId xmlns:a16="http://schemas.microsoft.com/office/drawing/2014/main" val="253915420"/>
                    </a:ext>
                  </a:extLst>
                </a:gridCol>
              </a:tblGrid>
              <a:tr h="399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 </a:t>
                      </a:r>
                      <a:r>
                        <a:rPr lang="ko-KR" altLang="en-US" dirty="0"/>
                        <a:t>변경 조건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92119"/>
                  </a:ext>
                </a:extLst>
              </a:tr>
              <a:tr h="92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START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POWER ON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초기화면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(MODE1)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전원 인가 시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초기화면 출력과 팀 로고 출력 후 모드 변경 </a:t>
                      </a:r>
                      <a:r>
                        <a:rPr lang="en-US" altLang="ko-KR" b="1" dirty="0"/>
                        <a:t>S/W</a:t>
                      </a:r>
                      <a:r>
                        <a:rPr lang="ko-KR" altLang="en-US" b="1" dirty="0"/>
                        <a:t>입력 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SW1 or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SW2</a:t>
                      </a:r>
                      <a:r>
                        <a:rPr lang="ko-KR" altLang="en-US" b="1" dirty="0"/>
                        <a:t>를 눌러 모드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850432"/>
                  </a:ext>
                </a:extLst>
              </a:tr>
              <a:tr h="2399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MODE2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ADC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동작에 따른 </a:t>
                      </a:r>
                      <a:r>
                        <a:rPr lang="en-US" altLang="ko-KR" b="1" dirty="0">
                          <a:solidFill>
                            <a:schemeClr val="accent2"/>
                          </a:solidFill>
                        </a:rPr>
                        <a:t>LED, BUZZER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출력</a:t>
                      </a:r>
                      <a:endParaRPr lang="en-US" altLang="ko-K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ADC6</a:t>
                      </a:r>
                      <a:r>
                        <a:rPr lang="ko-KR" altLang="en-US" b="1" dirty="0"/>
                        <a:t>을 통해 읽은 </a:t>
                      </a:r>
                      <a:r>
                        <a:rPr lang="ko-KR" altLang="en-US" b="1" dirty="0" err="1"/>
                        <a:t>전압값을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LCD</a:t>
                      </a:r>
                      <a:r>
                        <a:rPr lang="ko-KR" altLang="en-US" b="1" dirty="0"/>
                        <a:t>에 출력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[</a:t>
                      </a:r>
                      <a:r>
                        <a:rPr lang="ko-KR" altLang="en-US" b="1" dirty="0"/>
                        <a:t>값에 따른 </a:t>
                      </a:r>
                      <a:r>
                        <a:rPr lang="en-US" altLang="ko-KR" b="1" dirty="0"/>
                        <a:t>LED </a:t>
                      </a:r>
                      <a:r>
                        <a:rPr lang="ko-KR" altLang="en-US" b="1" dirty="0"/>
                        <a:t>동작</a:t>
                      </a:r>
                      <a:r>
                        <a:rPr lang="en-US" altLang="ko-KR" b="1" dirty="0"/>
                        <a:t>]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0V=LED0</a:t>
                      </a:r>
                      <a:r>
                        <a:rPr lang="ko-KR" altLang="en-US" b="1" dirty="0"/>
                        <a:t>개 </a:t>
                      </a:r>
                      <a:r>
                        <a:rPr lang="en-US" altLang="ko-KR" b="1" dirty="0"/>
                        <a:t>1V=LED1</a:t>
                      </a:r>
                      <a:r>
                        <a:rPr lang="ko-KR" altLang="en-US" b="1" dirty="0"/>
                        <a:t>개  </a:t>
                      </a:r>
                      <a:r>
                        <a:rPr lang="en-US" altLang="ko-KR" b="1" dirty="0"/>
                        <a:t>4V=LED4</a:t>
                      </a:r>
                      <a:r>
                        <a:rPr lang="ko-KR" altLang="en-US" b="1" dirty="0"/>
                        <a:t>개 </a:t>
                      </a:r>
                      <a:r>
                        <a:rPr lang="en-US" altLang="ko-KR" b="1" dirty="0"/>
                        <a:t>5V=LED</a:t>
                      </a:r>
                      <a:r>
                        <a:rPr lang="ko-KR" altLang="en-US" b="1" dirty="0"/>
                        <a:t> 점멸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[MAX</a:t>
                      </a:r>
                      <a:r>
                        <a:rPr lang="ko-KR" altLang="en-US" b="1" dirty="0"/>
                        <a:t>값 동작</a:t>
                      </a:r>
                      <a:r>
                        <a:rPr lang="en-US" altLang="ko-KR" b="1" dirty="0"/>
                        <a:t>]</a:t>
                      </a:r>
                    </a:p>
                    <a:p>
                      <a:pPr algn="ctr" latinLnBrk="1"/>
                      <a:r>
                        <a:rPr lang="en-US" altLang="ko-KR" b="1" dirty="0"/>
                        <a:t>MAX</a:t>
                      </a:r>
                      <a:r>
                        <a:rPr lang="ko-KR" altLang="en-US" b="1" dirty="0"/>
                        <a:t>값 도달 시 </a:t>
                      </a:r>
                      <a:r>
                        <a:rPr lang="en-US" altLang="ko-KR" b="1" dirty="0"/>
                        <a:t>BUZZER </a:t>
                      </a:r>
                      <a:r>
                        <a:rPr lang="ko-KR" altLang="en-US" b="1" dirty="0"/>
                        <a:t>작동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(3</a:t>
                      </a:r>
                      <a:r>
                        <a:rPr lang="ko-KR" altLang="en-US" b="1" dirty="0"/>
                        <a:t>회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674214"/>
                  </a:ext>
                </a:extLst>
              </a:tr>
              <a:tr h="12382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MODE3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ADC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동작에 따른 </a:t>
                      </a:r>
                      <a:r>
                        <a:rPr lang="en-US" altLang="ko-KR" sz="1700" b="1" dirty="0">
                          <a:solidFill>
                            <a:schemeClr val="accent2"/>
                          </a:solidFill>
                        </a:rPr>
                        <a:t>4digit</a:t>
                      </a:r>
                      <a:r>
                        <a:rPr lang="en-US" altLang="ko-KR" sz="1700" b="1" baseline="0" dirty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altLang="ko-KR" sz="1700" b="1" dirty="0">
                          <a:solidFill>
                            <a:schemeClr val="accent2"/>
                          </a:solidFill>
                        </a:rPr>
                        <a:t>7segment</a:t>
                      </a:r>
                      <a:r>
                        <a:rPr lang="en-US" altLang="ko-KR" sz="1700" b="1" dirty="0"/>
                        <a:t> </a:t>
                      </a:r>
                      <a:r>
                        <a:rPr lang="ko-KR" altLang="en-US" b="1" dirty="0"/>
                        <a:t>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전압값에</a:t>
                      </a:r>
                      <a:r>
                        <a:rPr lang="ko-KR" altLang="en-US" b="1" dirty="0"/>
                        <a:t> 따라 최소값과 최대값의 동작 백분율 표시</a:t>
                      </a:r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ex) 0V=0%, 2.5V=50%, 5V=100%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-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78772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EFA9A8-FBF8-9D15-6E7C-89A7C1DF1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9" y="3243168"/>
            <a:ext cx="7373273" cy="63692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11">
            <a:extLst>
              <a:ext uri="{FF2B5EF4-FFF2-40B4-BE49-F238E27FC236}">
                <a16:creationId xmlns:a16="http://schemas.microsoft.com/office/drawing/2014/main" id="{95976F4D-12A7-4221-B074-557759594CB2}"/>
              </a:ext>
            </a:extLst>
          </p:cNvPr>
          <p:cNvGrpSpPr/>
          <p:nvPr/>
        </p:nvGrpSpPr>
        <p:grpSpPr>
          <a:xfrm>
            <a:off x="0" y="663755"/>
            <a:ext cx="6424786" cy="1468913"/>
            <a:chOff x="-369302" y="663755"/>
            <a:chExt cx="6424786" cy="1468913"/>
          </a:xfrm>
        </p:grpSpPr>
        <p:pic>
          <p:nvPicPr>
            <p:cNvPr id="80" name="Object 39">
              <a:extLst>
                <a:ext uri="{FF2B5EF4-FFF2-40B4-BE49-F238E27FC236}">
                  <a16:creationId xmlns:a16="http://schemas.microsoft.com/office/drawing/2014/main" id="{AB2C4DA5-081B-47A6-A2A4-49F4E5A3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9302" y="663755"/>
              <a:ext cx="6424786" cy="1468913"/>
            </a:xfrm>
            <a:prstGeom prst="rect">
              <a:avLst/>
            </a:prstGeom>
          </p:spPr>
        </p:pic>
      </p:grpSp>
      <p:grpSp>
        <p:nvGrpSpPr>
          <p:cNvPr id="42" name="그룹 1001">
            <a:extLst>
              <a:ext uri="{FF2B5EF4-FFF2-40B4-BE49-F238E27FC236}">
                <a16:creationId xmlns:a16="http://schemas.microsoft.com/office/drawing/2014/main" id="{E181535A-37FF-46B5-A7D7-42F4C1AFB6E1}"/>
              </a:ext>
            </a:extLst>
          </p:cNvPr>
          <p:cNvGrpSpPr/>
          <p:nvPr/>
        </p:nvGrpSpPr>
        <p:grpSpPr>
          <a:xfrm>
            <a:off x="685800" y="2375936"/>
            <a:ext cx="8175168" cy="7491964"/>
            <a:chOff x="9305555" y="3374043"/>
            <a:chExt cx="8175168" cy="5960784"/>
          </a:xfrm>
        </p:grpSpPr>
        <p:pic>
          <p:nvPicPr>
            <p:cNvPr id="43" name="Object 2">
              <a:extLst>
                <a:ext uri="{FF2B5EF4-FFF2-40B4-BE49-F238E27FC236}">
                  <a16:creationId xmlns:a16="http://schemas.microsoft.com/office/drawing/2014/main" id="{C6E01BBC-F9DF-408D-AD1B-C70C6DD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5555" y="3374043"/>
              <a:ext cx="8175168" cy="5960784"/>
            </a:xfrm>
            <a:prstGeom prst="rect">
              <a:avLst/>
            </a:prstGeom>
          </p:spPr>
        </p:pic>
      </p:grpSp>
      <p:grpSp>
        <p:nvGrpSpPr>
          <p:cNvPr id="62" name="그룹 1012">
            <a:extLst>
              <a:ext uri="{FF2B5EF4-FFF2-40B4-BE49-F238E27FC236}">
                <a16:creationId xmlns:a16="http://schemas.microsoft.com/office/drawing/2014/main" id="{ABD14A03-95C5-488A-9D90-E565CAF6B048}"/>
              </a:ext>
            </a:extLst>
          </p:cNvPr>
          <p:cNvGrpSpPr/>
          <p:nvPr/>
        </p:nvGrpSpPr>
        <p:grpSpPr>
          <a:xfrm>
            <a:off x="1157749" y="3203948"/>
            <a:ext cx="7373272" cy="78441"/>
            <a:chOff x="9706503" y="4811234"/>
            <a:chExt cx="7373272" cy="78441"/>
          </a:xfrm>
        </p:grpSpPr>
        <p:pic>
          <p:nvPicPr>
            <p:cNvPr id="63" name="Object 35">
              <a:extLst>
                <a:ext uri="{FF2B5EF4-FFF2-40B4-BE49-F238E27FC236}">
                  <a16:creationId xmlns:a16="http://schemas.microsoft.com/office/drawing/2014/main" id="{66A0AB83-4C62-407A-967E-776CB4CA3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6503" y="4811234"/>
              <a:ext cx="7373272" cy="78441"/>
            </a:xfrm>
            <a:prstGeom prst="rect">
              <a:avLst/>
            </a:prstGeom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CBA9E61-1D53-4583-9ABF-5DE767BADCDE}"/>
              </a:ext>
            </a:extLst>
          </p:cNvPr>
          <p:cNvSpPr/>
          <p:nvPr/>
        </p:nvSpPr>
        <p:spPr>
          <a:xfrm>
            <a:off x="720000" y="720000"/>
            <a:ext cx="5645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.</a:t>
            </a:r>
            <a:r>
              <a:rPr lang="ko-KR" altLang="en-US" sz="4000" b="1" dirty="0">
                <a:solidFill>
                  <a:srgbClr val="FFFFFF"/>
                </a:solidFill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설계 구조 및 가이드</a:t>
            </a:r>
          </a:p>
        </p:txBody>
      </p:sp>
      <p:grpSp>
        <p:nvGrpSpPr>
          <p:cNvPr id="36" name="그룹 1009">
            <a:extLst>
              <a:ext uri="{FF2B5EF4-FFF2-40B4-BE49-F238E27FC236}">
                <a16:creationId xmlns:a16="http://schemas.microsoft.com/office/drawing/2014/main" id="{3CCE4F92-C045-4A2D-98BC-C05D56CBA441}"/>
              </a:ext>
            </a:extLst>
          </p:cNvPr>
          <p:cNvGrpSpPr/>
          <p:nvPr/>
        </p:nvGrpSpPr>
        <p:grpSpPr>
          <a:xfrm>
            <a:off x="1168635" y="2802901"/>
            <a:ext cx="285410" cy="257821"/>
            <a:chOff x="1467190" y="4047479"/>
            <a:chExt cx="465405" cy="465405"/>
          </a:xfrm>
        </p:grpSpPr>
        <p:pic>
          <p:nvPicPr>
            <p:cNvPr id="37" name="Object 24">
              <a:extLst>
                <a:ext uri="{FF2B5EF4-FFF2-40B4-BE49-F238E27FC236}">
                  <a16:creationId xmlns:a16="http://schemas.microsoft.com/office/drawing/2014/main" id="{619AE34F-CE42-4B94-AB6D-827E9AE10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7190" y="4047479"/>
              <a:ext cx="465405" cy="465405"/>
            </a:xfrm>
            <a:prstGeom prst="rect">
              <a:avLst/>
            </a:prstGeom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67D0A6-131D-4F6F-A261-BA4DA106D62A}"/>
              </a:ext>
            </a:extLst>
          </p:cNvPr>
          <p:cNvSpPr/>
          <p:nvPr/>
        </p:nvSpPr>
        <p:spPr>
          <a:xfrm>
            <a:off x="1771895" y="2689170"/>
            <a:ext cx="59151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순서도</a:t>
            </a:r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(</a:t>
            </a:r>
            <a:r>
              <a:rPr lang="ko-KR" altLang="en-US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전체 간략</a:t>
            </a:r>
            <a:r>
              <a:rPr lang="en-US" altLang="ko-KR" sz="3000" b="1" dirty="0">
                <a:latin typeface="Sandoll 네모니2 TTF 05 Bs Hv" panose="00000A00000000000000" pitchFamily="2" charset="-127"/>
                <a:ea typeface="Sandoll 네모니2 TTF 05 Bs Hv" panose="00000A00000000000000" pitchFamily="2" charset="-127"/>
              </a:rPr>
              <a:t>)</a:t>
            </a:r>
            <a:endParaRPr lang="ko-KR" altLang="en-US" sz="3000" b="1" dirty="0">
              <a:latin typeface="Sandoll 네모니2 TTF 05 Bs Hv" panose="00000A00000000000000" pitchFamily="2" charset="-127"/>
              <a:ea typeface="Sandoll 네모니2 TTF 05 Bs Hv" panose="00000A00000000000000" pitchFamily="2" charset="-127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F60F94EE-2C40-8A9E-26E7-9DF82B9E16E2}"/>
              </a:ext>
            </a:extLst>
          </p:cNvPr>
          <p:cNvGrpSpPr/>
          <p:nvPr/>
        </p:nvGrpSpPr>
        <p:grpSpPr>
          <a:xfrm>
            <a:off x="8605911" y="2375936"/>
            <a:ext cx="8991600" cy="7491964"/>
            <a:chOff x="9329004" y="3395029"/>
            <a:chExt cx="8175168" cy="596078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71A8202E-77EB-01A3-E015-0FAC6050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9004" y="3395029"/>
              <a:ext cx="8175168" cy="596078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1C5E51-1496-CAE7-51D1-1886DA6AA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3354336"/>
            <a:ext cx="7647073" cy="64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7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1191</Words>
  <Application>Microsoft Office PowerPoint</Application>
  <PresentationFormat>사용자 지정</PresentationFormat>
  <Paragraphs>363</Paragraphs>
  <Slides>44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Sandoll 네모니2 TTF 05 Bs Hv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hi531516@gmail.com</cp:lastModifiedBy>
  <cp:revision>46</cp:revision>
  <dcterms:created xsi:type="dcterms:W3CDTF">2022-10-26T16:19:38Z</dcterms:created>
  <dcterms:modified xsi:type="dcterms:W3CDTF">2023-06-09T07:19:07Z</dcterms:modified>
</cp:coreProperties>
</file>